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306" r:id="rId2"/>
    <p:sldId id="305" r:id="rId3"/>
    <p:sldId id="304" r:id="rId4"/>
    <p:sldId id="303" r:id="rId5"/>
    <p:sldId id="302" r:id="rId6"/>
    <p:sldId id="307" r:id="rId7"/>
    <p:sldId id="300" r:id="rId8"/>
    <p:sldId id="299" r:id="rId9"/>
    <p:sldId id="298" r:id="rId10"/>
    <p:sldId id="297" r:id="rId11"/>
    <p:sldId id="296" r:id="rId12"/>
    <p:sldId id="295" r:id="rId13"/>
    <p:sldId id="294" r:id="rId14"/>
    <p:sldId id="293" r:id="rId15"/>
    <p:sldId id="292" r:id="rId16"/>
    <p:sldId id="291" r:id="rId17"/>
    <p:sldId id="290" r:id="rId18"/>
    <p:sldId id="289" r:id="rId19"/>
    <p:sldId id="288" r:id="rId20"/>
    <p:sldId id="287" r:id="rId21"/>
    <p:sldId id="286" r:id="rId22"/>
    <p:sldId id="285" r:id="rId23"/>
    <p:sldId id="284" r:id="rId24"/>
    <p:sldId id="283" r:id="rId25"/>
    <p:sldId id="282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7599B-AFFA-BCBA-84BB-32D522A9F925}" v="208" dt="2025-05-13T10:07:02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2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794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3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4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8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4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3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76B75-FC51-7D3F-B006-9D3E53C62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BA7A55-FD41-921B-D220-9170C00D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53F162B2-6B31-3797-C597-3E61044AE3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2500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1C70F7-7C96-55A1-62A5-F049B1191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A4DB370-1DD2-B9B0-D5E1-D0F763D94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hu-HU" err="1">
                <a:ea typeface="Calibri Light"/>
                <a:cs typeface="Calibri Light"/>
              </a:rPr>
              <a:t>Open_cv_projekt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90B8244-201B-9880-57C6-994711F6D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hu-HU">
                <a:ea typeface="Calibri"/>
                <a:cs typeface="Calibri"/>
              </a:rPr>
              <a:t>Patai </a:t>
            </a:r>
            <a:r>
              <a:rPr lang="hu-HU" err="1">
                <a:ea typeface="Calibri"/>
                <a:cs typeface="Calibri"/>
              </a:rPr>
              <a:t>krisztián,csepregi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máté,pozsár</a:t>
            </a:r>
            <a:r>
              <a:rPr lang="hu-HU">
                <a:ea typeface="Calibri"/>
                <a:cs typeface="Calibri"/>
              </a:rPr>
              <a:t> mátyás</a:t>
            </a:r>
          </a:p>
        </p:txBody>
      </p:sp>
    </p:spTree>
    <p:extLst>
      <p:ext uri="{BB962C8B-B14F-4D97-AF65-F5344CB8AC3E}">
        <p14:creationId xmlns:p14="http://schemas.microsoft.com/office/powerpoint/2010/main" val="260106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DF39D-CF01-726D-FA43-9F2CF52C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011DEE-003F-3C6D-8D22-A7F21053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2" y="261257"/>
            <a:ext cx="10131425" cy="1456267"/>
          </a:xfrm>
        </p:spPr>
        <p:txBody>
          <a:bodyPr/>
          <a:lstStyle/>
          <a:p>
            <a:r>
              <a:rPr lang="hu-HU" err="1">
                <a:ea typeface="Calibri Light"/>
                <a:cs typeface="Calibri Light"/>
              </a:rPr>
              <a:t>Code</a:t>
            </a:r>
            <a:r>
              <a:rPr lang="hu-HU">
                <a:ea typeface="Calibri Light"/>
                <a:cs typeface="Calibri Light"/>
              </a:rPr>
              <a:t> structure</a:t>
            </a:r>
            <a:endParaRPr lang="hu-HU" err="1"/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E41529D8-21C3-2D0E-2F05-8FFE941A403D}"/>
              </a:ext>
            </a:extLst>
          </p:cNvPr>
          <p:cNvCxnSpPr/>
          <p:nvPr/>
        </p:nvCxnSpPr>
        <p:spPr>
          <a:xfrm>
            <a:off x="2852057" y="2242456"/>
            <a:ext cx="2079170" cy="6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9225900-5951-7A52-7FC0-A83A104BEA2C}"/>
              </a:ext>
            </a:extLst>
          </p:cNvPr>
          <p:cNvCxnSpPr>
            <a:cxnSpLocks/>
          </p:cNvCxnSpPr>
          <p:nvPr/>
        </p:nvCxnSpPr>
        <p:spPr>
          <a:xfrm>
            <a:off x="2296885" y="4136570"/>
            <a:ext cx="2405742" cy="468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A521F512-DD60-3387-9296-C4BC85EB4BE1}"/>
              </a:ext>
            </a:extLst>
          </p:cNvPr>
          <p:cNvSpPr txBox="1"/>
          <p:nvPr/>
        </p:nvSpPr>
        <p:spPr>
          <a:xfrm>
            <a:off x="729342" y="1611085"/>
            <a:ext cx="28302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Start camera, </a:t>
            </a:r>
            <a:r>
              <a:rPr lang="hu-HU" err="1">
                <a:ea typeface="+mn-lt"/>
                <a:cs typeface="+mn-lt"/>
              </a:rPr>
              <a:t>set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screen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resolution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adjust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brightness</a:t>
            </a:r>
            <a:endParaRPr lang="hu-HU" err="1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B7785-88C1-3F43-7439-92CD1B9C3C57}"/>
              </a:ext>
            </a:extLst>
          </p:cNvPr>
          <p:cNvSpPr txBox="1"/>
          <p:nvPr/>
        </p:nvSpPr>
        <p:spPr>
          <a:xfrm>
            <a:off x="555172" y="3526971"/>
            <a:ext cx="1981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Colour</a:t>
            </a:r>
            <a:r>
              <a:rPr lang="hu-HU">
                <a:ea typeface="+mn-lt"/>
                <a:cs typeface="+mn-lt"/>
              </a:rPr>
              <a:t> definition</a:t>
            </a:r>
            <a:endParaRPr lang="hu-HU"/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A7526AC-7740-D1ED-A4BB-14AA90074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810" y="1366838"/>
            <a:ext cx="3540578" cy="49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78A8-4798-6FE9-7D14-4C44E11F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 látható">
            <a:extLst>
              <a:ext uri="{FF2B5EF4-FFF2-40B4-BE49-F238E27FC236}">
                <a16:creationId xmlns:a16="http://schemas.microsoft.com/office/drawing/2014/main" id="{77D5E5DA-ABF0-8904-7D85-A015A6D7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94" y="3024304"/>
            <a:ext cx="5581878" cy="3113754"/>
          </a:xfrm>
          <a:prstGeom prst="rect">
            <a:avLst/>
          </a:prstGeo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CC88CFCD-9BB1-0E53-AC24-0B6461097015}"/>
              </a:ext>
            </a:extLst>
          </p:cNvPr>
          <p:cNvCxnSpPr/>
          <p:nvPr/>
        </p:nvCxnSpPr>
        <p:spPr>
          <a:xfrm>
            <a:off x="1989069" y="1140770"/>
            <a:ext cx="610255" cy="183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0BD092B1-E6DA-7179-BFE7-9BDB7F7C6A35}"/>
              </a:ext>
            </a:extLst>
          </p:cNvPr>
          <p:cNvCxnSpPr/>
          <p:nvPr/>
        </p:nvCxnSpPr>
        <p:spPr>
          <a:xfrm flipH="1">
            <a:off x="3798328" y="1384977"/>
            <a:ext cx="1271790" cy="2897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CCF6E76-23DF-3D07-8109-F51B5ACF65C3}"/>
              </a:ext>
            </a:extLst>
          </p:cNvPr>
          <p:cNvSpPr txBox="1"/>
          <p:nvPr/>
        </p:nvSpPr>
        <p:spPr>
          <a:xfrm>
            <a:off x="555171" y="446314"/>
            <a:ext cx="3589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Search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for</a:t>
            </a:r>
            <a:r>
              <a:rPr lang="hu-HU">
                <a:ea typeface="+mn-lt"/>
                <a:cs typeface="+mn-lt"/>
              </a:rPr>
              <a:t> a </a:t>
            </a:r>
            <a:r>
              <a:rPr lang="hu-HU" err="1">
                <a:ea typeface="+mn-lt"/>
                <a:cs typeface="+mn-lt"/>
              </a:rPr>
              <a:t>colour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image </a:t>
            </a:r>
            <a:r>
              <a:rPr lang="hu-HU" err="1">
                <a:ea typeface="+mn-lt"/>
                <a:cs typeface="+mn-lt"/>
              </a:rPr>
              <a:t>according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schemes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defined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list</a:t>
            </a:r>
            <a:endParaRPr lang="hu-HU" err="1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040006A-E4EE-4BAA-EFB7-91CC35069A9E}"/>
              </a:ext>
            </a:extLst>
          </p:cNvPr>
          <p:cNvSpPr txBox="1"/>
          <p:nvPr/>
        </p:nvSpPr>
        <p:spPr>
          <a:xfrm>
            <a:off x="4334220" y="555171"/>
            <a:ext cx="2817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Creates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</a:t>
            </a:r>
            <a:r>
              <a:rPr lang="hu-HU">
                <a:ea typeface="+mn-lt"/>
                <a:cs typeface="+mn-lt"/>
              </a:rPr>
              <a:t> filter (</a:t>
            </a:r>
            <a:r>
              <a:rPr lang="hu-HU" err="1">
                <a:ea typeface="+mn-lt"/>
                <a:cs typeface="+mn-lt"/>
              </a:rPr>
              <a:t>mask</a:t>
            </a:r>
            <a:r>
              <a:rPr lang="hu-HU">
                <a:ea typeface="+mn-lt"/>
                <a:cs typeface="+mn-lt"/>
              </a:rPr>
              <a:t>).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56150A-8AEF-13F7-CE36-19244E16F4A7}"/>
              </a:ext>
            </a:extLst>
          </p:cNvPr>
          <p:cNvSpPr txBox="1"/>
          <p:nvPr/>
        </p:nvSpPr>
        <p:spPr>
          <a:xfrm>
            <a:off x="7925456" y="3243680"/>
            <a:ext cx="38740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searches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for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contours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mask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endParaRPr lang="hu-HU"/>
          </a:p>
          <a:p>
            <a:r>
              <a:rPr lang="hu-HU" err="1">
                <a:ea typeface="+mn-lt"/>
                <a:cs typeface="+mn-lt"/>
              </a:rPr>
              <a:t>For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each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found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draws</a:t>
            </a:r>
            <a:r>
              <a:rPr lang="hu-HU">
                <a:ea typeface="+mn-lt"/>
                <a:cs typeface="+mn-lt"/>
              </a:rPr>
              <a:t> a </a:t>
            </a:r>
            <a:r>
              <a:rPr lang="hu-HU" err="1">
                <a:ea typeface="+mn-lt"/>
                <a:cs typeface="+mn-lt"/>
              </a:rPr>
              <a:t>circle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image. The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returns</a:t>
            </a:r>
            <a:r>
              <a:rPr lang="hu-HU">
                <a:ea typeface="+mn-lt"/>
                <a:cs typeface="+mn-lt"/>
              </a:rPr>
              <a:t> a </a:t>
            </a:r>
            <a:r>
              <a:rPr lang="hu-HU" err="1">
                <a:ea typeface="+mn-lt"/>
                <a:cs typeface="+mn-lt"/>
              </a:rPr>
              <a:t>list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containing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coordinates</a:t>
            </a:r>
            <a:r>
              <a:rPr lang="hu-HU">
                <a:ea typeface="+mn-lt"/>
                <a:cs typeface="+mn-lt"/>
              </a:rPr>
              <a:t> and indexes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colors</a:t>
            </a:r>
            <a:r>
              <a:rPr lang="hu-HU">
                <a:ea typeface="+mn-lt"/>
                <a:cs typeface="+mn-lt"/>
              </a:rPr>
              <a:t>.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B55F6FD-6331-DEBA-8B6A-0F6B8B3D6399}"/>
              </a:ext>
            </a:extLst>
          </p:cNvPr>
          <p:cNvCxnSpPr>
            <a:cxnSpLocks/>
          </p:cNvCxnSpPr>
          <p:nvPr/>
        </p:nvCxnSpPr>
        <p:spPr>
          <a:xfrm flipH="1">
            <a:off x="5454528" y="3922526"/>
            <a:ext cx="2345939" cy="611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ABB9F967-916F-FB20-C787-ABA6DBA8DD4E}"/>
              </a:ext>
            </a:extLst>
          </p:cNvPr>
          <p:cNvCxnSpPr>
            <a:cxnSpLocks/>
          </p:cNvCxnSpPr>
          <p:nvPr/>
        </p:nvCxnSpPr>
        <p:spPr>
          <a:xfrm flipH="1" flipV="1">
            <a:off x="2746215" y="6039470"/>
            <a:ext cx="2832517" cy="517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FD823-4AEA-60F3-B5DB-D8F4DF4AAC27}"/>
              </a:ext>
            </a:extLst>
          </p:cNvPr>
          <p:cNvSpPr txBox="1"/>
          <p:nvPr/>
        </p:nvSpPr>
        <p:spPr>
          <a:xfrm>
            <a:off x="5803135" y="5832251"/>
            <a:ext cx="40545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returns</a:t>
            </a:r>
            <a:r>
              <a:rPr lang="hu-HU">
                <a:ea typeface="+mn-lt"/>
                <a:cs typeface="+mn-lt"/>
              </a:rPr>
              <a:t> a </a:t>
            </a:r>
            <a:r>
              <a:rPr lang="hu-HU" err="1">
                <a:ea typeface="+mn-lt"/>
                <a:cs typeface="+mn-lt"/>
              </a:rPr>
              <a:t>list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containing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coordinates</a:t>
            </a:r>
            <a:r>
              <a:rPr lang="hu-HU">
                <a:ea typeface="+mn-lt"/>
                <a:cs typeface="+mn-lt"/>
              </a:rPr>
              <a:t> and indexes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colors.</a:t>
            </a:r>
          </a:p>
        </p:txBody>
      </p:sp>
    </p:spTree>
    <p:extLst>
      <p:ext uri="{BB962C8B-B14F-4D97-AF65-F5344CB8AC3E}">
        <p14:creationId xmlns:p14="http://schemas.microsoft.com/office/powerpoint/2010/main" val="10285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89D6-47D9-2E09-B5B8-9E7C5521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93360DA-93CC-2893-B100-1F6426C8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340" y="2506329"/>
            <a:ext cx="6829425" cy="2466975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BC91FBC0-2ADA-509E-2D14-26E00C1F26C1}"/>
              </a:ext>
            </a:extLst>
          </p:cNvPr>
          <p:cNvCxnSpPr>
            <a:cxnSpLocks/>
          </p:cNvCxnSpPr>
          <p:nvPr/>
        </p:nvCxnSpPr>
        <p:spPr>
          <a:xfrm flipH="1">
            <a:off x="6395143" y="1425082"/>
            <a:ext cx="590002" cy="1403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7EB33D3E-EBF1-4F1E-6266-01974EE1FB4D}"/>
              </a:ext>
            </a:extLst>
          </p:cNvPr>
          <p:cNvSpPr txBox="1"/>
          <p:nvPr/>
        </p:nvSpPr>
        <p:spPr>
          <a:xfrm>
            <a:off x="872289" y="1544052"/>
            <a:ext cx="2255921" cy="962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DA43165-7DEA-0AD6-E7A2-6ED55A5BD8EB}"/>
              </a:ext>
            </a:extLst>
          </p:cNvPr>
          <p:cNvSpPr txBox="1"/>
          <p:nvPr/>
        </p:nvSpPr>
        <p:spPr>
          <a:xfrm>
            <a:off x="5634789" y="481263"/>
            <a:ext cx="44516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cv2.findContours()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is </a:t>
            </a:r>
            <a:r>
              <a:rPr lang="hu-HU" err="1">
                <a:ea typeface="+mn-lt"/>
                <a:cs typeface="+mn-lt"/>
              </a:rPr>
              <a:t>used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find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contours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input image.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91776A4E-0484-8E7C-52CC-F25357747122}"/>
              </a:ext>
            </a:extLst>
          </p:cNvPr>
          <p:cNvCxnSpPr>
            <a:cxnSpLocks/>
          </p:cNvCxnSpPr>
          <p:nvPr/>
        </p:nvCxnSpPr>
        <p:spPr>
          <a:xfrm>
            <a:off x="3325537" y="4001844"/>
            <a:ext cx="1796261" cy="29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6D6222A-2F78-5061-4697-820F86002F2C}"/>
              </a:ext>
            </a:extLst>
          </p:cNvPr>
          <p:cNvSpPr txBox="1"/>
          <p:nvPr/>
        </p:nvSpPr>
        <p:spPr>
          <a:xfrm>
            <a:off x="260684" y="2697077"/>
            <a:ext cx="36896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Use</a:t>
            </a:r>
            <a:r>
              <a:rPr lang="hu-HU">
                <a:ea typeface="+mn-lt"/>
                <a:cs typeface="+mn-lt"/>
              </a:rPr>
              <a:t> cv2.arcLength()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calculate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circumference</a:t>
            </a:r>
            <a:r>
              <a:rPr lang="hu-HU">
                <a:ea typeface="+mn-lt"/>
                <a:cs typeface="+mn-lt"/>
              </a:rPr>
              <a:t>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contour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endParaRPr lang="hu-HU"/>
          </a:p>
          <a:p>
            <a:r>
              <a:rPr lang="hu-HU">
                <a:ea typeface="+mn-lt"/>
                <a:cs typeface="+mn-lt"/>
              </a:rPr>
              <a:t>The cv2.approxPolyDP()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makes</a:t>
            </a:r>
            <a:r>
              <a:rPr lang="hu-HU">
                <a:ea typeface="+mn-lt"/>
                <a:cs typeface="+mn-lt"/>
              </a:rPr>
              <a:t> an </a:t>
            </a:r>
            <a:r>
              <a:rPr lang="hu-HU" err="1">
                <a:ea typeface="+mn-lt"/>
                <a:cs typeface="+mn-lt"/>
              </a:rPr>
              <a:t>approximation</a:t>
            </a:r>
            <a:r>
              <a:rPr lang="hu-HU">
                <a:ea typeface="+mn-lt"/>
                <a:cs typeface="+mn-lt"/>
              </a:rPr>
              <a:t>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contour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get</a:t>
            </a:r>
            <a:r>
              <a:rPr lang="hu-HU">
                <a:ea typeface="+mn-lt"/>
                <a:cs typeface="+mn-lt"/>
              </a:rPr>
              <a:t> a more </a:t>
            </a:r>
            <a:r>
              <a:rPr lang="hu-HU" err="1">
                <a:ea typeface="+mn-lt"/>
                <a:cs typeface="+mn-lt"/>
              </a:rPr>
              <a:t>accurate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shape</a:t>
            </a:r>
            <a:r>
              <a:rPr lang="hu-HU">
                <a:ea typeface="+mn-lt"/>
                <a:cs typeface="+mn-lt"/>
              </a:rPr>
              <a:t>.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38382B23-75EA-2054-6D92-8F406B47825A}"/>
              </a:ext>
            </a:extLst>
          </p:cNvPr>
          <p:cNvCxnSpPr>
            <a:cxnSpLocks/>
          </p:cNvCxnSpPr>
          <p:nvPr/>
        </p:nvCxnSpPr>
        <p:spPr>
          <a:xfrm flipH="1" flipV="1">
            <a:off x="7257404" y="4873835"/>
            <a:ext cx="900817" cy="39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89FFBD9-8FF3-9DBE-DD08-95A2F56B68E5}"/>
              </a:ext>
            </a:extLst>
          </p:cNvPr>
          <p:cNvSpPr txBox="1"/>
          <p:nvPr/>
        </p:nvSpPr>
        <p:spPr>
          <a:xfrm>
            <a:off x="7299157" y="5745079"/>
            <a:ext cx="2787315" cy="842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0AEDC99-2EBE-9262-753E-9C06FB21C44B}"/>
              </a:ext>
            </a:extLst>
          </p:cNvPr>
          <p:cNvSpPr txBox="1"/>
          <p:nvPr/>
        </p:nvSpPr>
        <p:spPr>
          <a:xfrm>
            <a:off x="6958263" y="5293895"/>
            <a:ext cx="46883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cv2.boundingRect()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defines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rectangle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surrounding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contour</a:t>
            </a:r>
            <a:r>
              <a:rPr lang="hu-HU">
                <a:ea typeface="+mn-lt"/>
                <a:cs typeface="+mn-lt"/>
              </a:rPr>
              <a:t> and </a:t>
            </a:r>
            <a:r>
              <a:rPr lang="hu-HU" err="1">
                <a:ea typeface="+mn-lt"/>
                <a:cs typeface="+mn-lt"/>
              </a:rPr>
              <a:t>returns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coordinates</a:t>
            </a:r>
            <a:r>
              <a:rPr lang="hu-HU">
                <a:ea typeface="+mn-lt"/>
                <a:cs typeface="+mn-lt"/>
              </a:rPr>
              <a:t> (x, y) and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width</a:t>
            </a:r>
            <a:r>
              <a:rPr lang="hu-HU">
                <a:ea typeface="+mn-lt"/>
                <a:cs typeface="+mn-lt"/>
              </a:rPr>
              <a:t> (w), </a:t>
            </a:r>
            <a:r>
              <a:rPr lang="hu-HU" err="1">
                <a:ea typeface="+mn-lt"/>
                <a:cs typeface="+mn-lt"/>
              </a:rPr>
              <a:t>height</a:t>
            </a:r>
            <a:r>
              <a:rPr lang="hu-HU">
                <a:ea typeface="+mn-lt"/>
                <a:cs typeface="+mn-lt"/>
              </a:rPr>
              <a:t> (h)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top </a:t>
            </a:r>
            <a:r>
              <a:rPr lang="hu-HU" err="1">
                <a:ea typeface="+mn-lt"/>
                <a:cs typeface="+mn-lt"/>
              </a:rPr>
              <a:t>left</a:t>
            </a:r>
            <a:r>
              <a:rPr lang="hu-HU">
                <a:ea typeface="+mn-lt"/>
                <a:cs typeface="+mn-lt"/>
              </a:rPr>
              <a:t> corner</a:t>
            </a:r>
            <a:endParaRPr lang="hu-HU"/>
          </a:p>
          <a:p>
            <a:pPr algn="l"/>
            <a:endParaRPr lang="hu-HU">
              <a:ea typeface="Calibri"/>
              <a:cs typeface="Calibri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F8F0DC42-1A29-1210-1CCA-2F26D6094921}"/>
              </a:ext>
            </a:extLst>
          </p:cNvPr>
          <p:cNvCxnSpPr>
            <a:cxnSpLocks/>
          </p:cNvCxnSpPr>
          <p:nvPr/>
        </p:nvCxnSpPr>
        <p:spPr>
          <a:xfrm flipV="1">
            <a:off x="3987273" y="4944017"/>
            <a:ext cx="883866" cy="66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F87EBAB-306A-3826-2586-EE7B721F0E2A}"/>
              </a:ext>
            </a:extLst>
          </p:cNvPr>
          <p:cNvSpPr txBox="1"/>
          <p:nvPr/>
        </p:nvSpPr>
        <p:spPr>
          <a:xfrm>
            <a:off x="992606" y="5424236"/>
            <a:ext cx="29677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Return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centre of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rectangle</a:t>
            </a:r>
            <a:r>
              <a:rPr lang="hu-HU">
                <a:ea typeface="+mn-lt"/>
                <a:cs typeface="+mn-lt"/>
              </a:rPr>
              <a:t>: x + w // 2, y</a:t>
            </a:r>
          </a:p>
        </p:txBody>
      </p:sp>
    </p:spTree>
    <p:extLst>
      <p:ext uri="{BB962C8B-B14F-4D97-AF65-F5344CB8AC3E}">
        <p14:creationId xmlns:p14="http://schemas.microsoft.com/office/powerpoint/2010/main" val="179002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043F-C8BA-9BAF-042D-29A5CD68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szoftver, képernyő látható">
            <a:extLst>
              <a:ext uri="{FF2B5EF4-FFF2-40B4-BE49-F238E27FC236}">
                <a16:creationId xmlns:a16="http://schemas.microsoft.com/office/drawing/2014/main" id="{855DB0C1-359C-2633-F9E3-1E395095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6" y="2100608"/>
            <a:ext cx="6281107" cy="3657486"/>
          </a:xfrm>
          <a:prstGeom prst="rect">
            <a:avLst/>
          </a:prstGeo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6D4B0E84-51F0-1724-9851-5EBA74C6BC9E}"/>
              </a:ext>
            </a:extLst>
          </p:cNvPr>
          <p:cNvCxnSpPr>
            <a:cxnSpLocks/>
          </p:cNvCxnSpPr>
          <p:nvPr/>
        </p:nvCxnSpPr>
        <p:spPr>
          <a:xfrm flipH="1">
            <a:off x="2144469" y="1847395"/>
            <a:ext cx="2885183" cy="1284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9FA3F78-6F8B-E6B6-E7F9-3184ABF6618E}"/>
              </a:ext>
            </a:extLst>
          </p:cNvPr>
          <p:cNvSpPr txBox="1"/>
          <p:nvPr/>
        </p:nvSpPr>
        <p:spPr>
          <a:xfrm>
            <a:off x="3584031" y="324617"/>
            <a:ext cx="539403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</a:t>
            </a:r>
            <a:r>
              <a:rPr lang="hu-HU" err="1">
                <a:ea typeface="+mn-lt"/>
                <a:cs typeface="+mn-lt"/>
              </a:rPr>
              <a:t>img</a:t>
            </a:r>
            <a:r>
              <a:rPr lang="hu-HU">
                <a:ea typeface="+mn-lt"/>
                <a:cs typeface="+mn-lt"/>
              </a:rPr>
              <a:t> image is </a:t>
            </a:r>
            <a:r>
              <a:rPr lang="hu-HU" err="1">
                <a:ea typeface="+mn-lt"/>
                <a:cs typeface="+mn-lt"/>
              </a:rPr>
              <a:t>read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using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cap.read</a:t>
            </a:r>
            <a:r>
              <a:rPr lang="hu-HU">
                <a:ea typeface="+mn-lt"/>
                <a:cs typeface="+mn-lt"/>
              </a:rPr>
              <a:t>().</a:t>
            </a:r>
            <a:endParaRPr lang="hu-HU"/>
          </a:p>
          <a:p>
            <a:endParaRPr lang="hu-HU"/>
          </a:p>
          <a:p>
            <a:endParaRPr lang="hu-HU"/>
          </a:p>
          <a:p>
            <a:r>
              <a:rPr lang="hu-HU" err="1">
                <a:ea typeface="+mn-lt"/>
                <a:cs typeface="+mn-lt"/>
              </a:rPr>
              <a:t>findColor</a:t>
            </a:r>
            <a:r>
              <a:rPr lang="hu-HU">
                <a:ea typeface="+mn-lt"/>
                <a:cs typeface="+mn-lt"/>
              </a:rPr>
              <a:t>(</a:t>
            </a:r>
            <a:r>
              <a:rPr lang="hu-HU" err="1">
                <a:ea typeface="+mn-lt"/>
                <a:cs typeface="+mn-lt"/>
              </a:rPr>
              <a:t>img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myColors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myColorValues</a:t>
            </a:r>
            <a:r>
              <a:rPr lang="hu-HU">
                <a:ea typeface="+mn-lt"/>
                <a:cs typeface="+mn-lt"/>
              </a:rPr>
              <a:t>) </a:t>
            </a:r>
            <a:r>
              <a:rPr lang="hu-HU" err="1">
                <a:ea typeface="+mn-lt"/>
                <a:cs typeface="+mn-lt"/>
              </a:rPr>
              <a:t>determines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new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values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image.</a:t>
            </a:r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EABA6CBF-F43D-D5BA-CD8F-A79E670BC8EE}"/>
              </a:ext>
            </a:extLst>
          </p:cNvPr>
          <p:cNvCxnSpPr>
            <a:cxnSpLocks/>
          </p:cNvCxnSpPr>
          <p:nvPr/>
        </p:nvCxnSpPr>
        <p:spPr>
          <a:xfrm flipH="1" flipV="1">
            <a:off x="3420587" y="4279016"/>
            <a:ext cx="3316677" cy="28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5319B31-8B1F-1C7F-0B55-2C61C3DCC267}"/>
              </a:ext>
            </a:extLst>
          </p:cNvPr>
          <p:cNvSpPr txBox="1"/>
          <p:nvPr/>
        </p:nvSpPr>
        <p:spPr>
          <a:xfrm>
            <a:off x="7061185" y="3926086"/>
            <a:ext cx="52533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ea typeface="+mn-lt"/>
                <a:cs typeface="+mn-lt"/>
              </a:rPr>
              <a:t>Adds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new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points</a:t>
            </a:r>
            <a:r>
              <a:rPr lang="hu-HU">
                <a:ea typeface="+mn-lt"/>
                <a:cs typeface="+mn-lt"/>
              </a:rPr>
              <a:t> (</a:t>
            </a:r>
            <a:r>
              <a:rPr lang="hu-HU" err="1">
                <a:ea typeface="+mn-lt"/>
                <a:cs typeface="+mn-lt"/>
              </a:rPr>
              <a:t>newPoints</a:t>
            </a:r>
            <a:r>
              <a:rPr lang="hu-HU">
                <a:ea typeface="+mn-lt"/>
                <a:cs typeface="+mn-lt"/>
              </a:rPr>
              <a:t>)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myPoints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list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endParaRPr lang="hu-HU">
              <a:ea typeface="+mn-lt"/>
              <a:cs typeface="+mn-lt"/>
            </a:endParaRPr>
          </a:p>
          <a:p>
            <a:r>
              <a:rPr lang="hu-HU" err="1">
                <a:ea typeface="+mn-lt"/>
                <a:cs typeface="+mn-lt"/>
              </a:rPr>
              <a:t>If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there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are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points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myPoints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list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drawOnCanvas</a:t>
            </a:r>
            <a:r>
              <a:rPr lang="hu-HU">
                <a:ea typeface="+mn-lt"/>
                <a:cs typeface="+mn-lt"/>
              </a:rPr>
              <a:t>(</a:t>
            </a:r>
            <a:r>
              <a:rPr lang="hu-HU" err="1">
                <a:ea typeface="+mn-lt"/>
                <a:cs typeface="+mn-lt"/>
              </a:rPr>
              <a:t>myPoints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myColorValues</a:t>
            </a:r>
            <a:r>
              <a:rPr lang="hu-HU">
                <a:ea typeface="+mn-lt"/>
                <a:cs typeface="+mn-lt"/>
              </a:rPr>
              <a:t>) </a:t>
            </a:r>
            <a:r>
              <a:rPr lang="hu-HU" err="1">
                <a:ea typeface="+mn-lt"/>
                <a:cs typeface="+mn-lt"/>
              </a:rPr>
              <a:t>function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draws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circles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image </a:t>
            </a:r>
            <a:r>
              <a:rPr lang="hu-HU" err="1">
                <a:ea typeface="+mn-lt"/>
                <a:cs typeface="+mn-lt"/>
              </a:rPr>
              <a:t>with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corresponding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colors</a:t>
            </a:r>
            <a:r>
              <a:rPr lang="hu-HU">
                <a:ea typeface="+mn-lt"/>
                <a:cs typeface="+mn-lt"/>
              </a:rPr>
              <a:t>.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4FEC24E-82E0-8288-73D9-0758FA63E82E}"/>
              </a:ext>
            </a:extLst>
          </p:cNvPr>
          <p:cNvSpPr txBox="1"/>
          <p:nvPr/>
        </p:nvSpPr>
        <p:spPr>
          <a:xfrm>
            <a:off x="7007066" y="2485680"/>
            <a:ext cx="4510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</a:t>
            </a:r>
            <a:r>
              <a:rPr lang="hu-HU" err="1">
                <a:ea typeface="+mn-lt"/>
                <a:cs typeface="+mn-lt"/>
              </a:rPr>
              <a:t>imgResult</a:t>
            </a:r>
            <a:r>
              <a:rPr lang="hu-HU">
                <a:ea typeface="+mn-lt"/>
                <a:cs typeface="+mn-lt"/>
              </a:rPr>
              <a:t> image is </a:t>
            </a:r>
            <a:r>
              <a:rPr lang="hu-HU" err="1">
                <a:ea typeface="+mn-lt"/>
                <a:cs typeface="+mn-lt"/>
              </a:rPr>
              <a:t>continuously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updated</a:t>
            </a:r>
            <a:r>
              <a:rPr lang="hu-HU">
                <a:ea typeface="+mn-lt"/>
                <a:cs typeface="+mn-lt"/>
              </a:rPr>
              <a:t> and displayed </a:t>
            </a:r>
            <a:r>
              <a:rPr lang="hu-HU" err="1">
                <a:ea typeface="+mn-lt"/>
                <a:cs typeface="+mn-lt"/>
              </a:rPr>
              <a:t>using</a:t>
            </a:r>
            <a:r>
              <a:rPr lang="hu-HU">
                <a:ea typeface="+mn-lt"/>
                <a:cs typeface="+mn-lt"/>
              </a:rPr>
              <a:t> cv2.imshow().</a:t>
            </a:r>
            <a:endParaRPr lang="hu-HU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0F329D01-6EB5-BB24-62CC-9BC5A74C1053}"/>
              </a:ext>
            </a:extLst>
          </p:cNvPr>
          <p:cNvCxnSpPr>
            <a:cxnSpLocks/>
          </p:cNvCxnSpPr>
          <p:nvPr/>
        </p:nvCxnSpPr>
        <p:spPr>
          <a:xfrm flipH="1">
            <a:off x="2741215" y="3224504"/>
            <a:ext cx="4253112" cy="189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EE10E05-D1EA-568C-1B24-DB402D200D03}"/>
              </a:ext>
            </a:extLst>
          </p:cNvPr>
          <p:cNvSpPr txBox="1"/>
          <p:nvPr/>
        </p:nvSpPr>
        <p:spPr>
          <a:xfrm>
            <a:off x="2341929" y="5925433"/>
            <a:ext cx="52488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cv2.waitKey(1) </a:t>
            </a:r>
            <a:r>
              <a:rPr lang="hu-HU" err="1">
                <a:ea typeface="+mn-lt"/>
                <a:cs typeface="+mn-lt"/>
              </a:rPr>
              <a:t>watches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for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keystrokes</a:t>
            </a:r>
            <a:r>
              <a:rPr lang="hu-HU">
                <a:ea typeface="+mn-lt"/>
                <a:cs typeface="+mn-lt"/>
              </a:rPr>
              <a:t>, and </a:t>
            </a:r>
            <a:r>
              <a:rPr lang="hu-HU" err="1">
                <a:ea typeface="+mn-lt"/>
                <a:cs typeface="+mn-lt"/>
              </a:rPr>
              <a:t>if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user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presses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q </a:t>
            </a:r>
            <a:r>
              <a:rPr lang="hu-HU" err="1">
                <a:ea typeface="+mn-lt"/>
                <a:cs typeface="+mn-lt"/>
              </a:rPr>
              <a:t>key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it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stops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program.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120870D5-DE43-A857-88D6-BECDD29F116D}"/>
              </a:ext>
            </a:extLst>
          </p:cNvPr>
          <p:cNvCxnSpPr>
            <a:cxnSpLocks/>
          </p:cNvCxnSpPr>
          <p:nvPr/>
        </p:nvCxnSpPr>
        <p:spPr>
          <a:xfrm flipH="1" flipV="1">
            <a:off x="1520177" y="5527594"/>
            <a:ext cx="782797" cy="992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4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32822-0D96-09B1-B6FE-E6402962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321F1E-974A-4F09-B6AF-7E6C213E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ea typeface="Calibri Light"/>
                <a:cs typeface="Calibri Light"/>
              </a:rPr>
              <a:t>the</a:t>
            </a:r>
            <a:r>
              <a:rPr lang="hu-HU">
                <a:ea typeface="Calibri Light"/>
                <a:cs typeface="Calibri Light"/>
              </a:rPr>
              <a:t> testing of </a:t>
            </a:r>
            <a:r>
              <a:rPr lang="hu-HU" err="1">
                <a:ea typeface="Calibri Light"/>
                <a:cs typeface="Calibri Light"/>
              </a:rPr>
              <a:t>the</a:t>
            </a:r>
            <a:r>
              <a:rPr lang="hu-HU">
                <a:ea typeface="Calibri Light"/>
                <a:cs typeface="Calibri Light"/>
              </a:rPr>
              <a:t> code</a:t>
            </a:r>
            <a:endParaRPr lang="hu-HU"/>
          </a:p>
        </p:txBody>
      </p:sp>
      <p:pic>
        <p:nvPicPr>
          <p:cNvPr id="4" name="Kép 3" descr="A képen szöveg, képernyőkép, személy, számítóg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0BECF60-CAFA-959D-72E8-EBF6E0D0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3" y="2251463"/>
            <a:ext cx="4672766" cy="37358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03D0128-828A-9A12-8D7C-B9E0BEEAB2A9}"/>
              </a:ext>
            </a:extLst>
          </p:cNvPr>
          <p:cNvSpPr txBox="1"/>
          <p:nvPr/>
        </p:nvSpPr>
        <p:spPr>
          <a:xfrm>
            <a:off x="6875033" y="2250606"/>
            <a:ext cx="34791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The </a:t>
            </a:r>
            <a:r>
              <a:rPr lang="hu-HU" err="1">
                <a:ea typeface="+mn-lt"/>
                <a:cs typeface="+mn-lt"/>
              </a:rPr>
              <a:t>code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base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works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but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there</a:t>
            </a:r>
            <a:r>
              <a:rPr lang="hu-HU">
                <a:ea typeface="+mn-lt"/>
                <a:cs typeface="+mn-lt"/>
              </a:rPr>
              <a:t> is more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do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997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E2468-5C63-DFDC-4B43-AF650CFB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FC9326-CD06-AE55-96B8-F9682CFA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The </a:t>
            </a:r>
            <a:r>
              <a:rPr lang="hu-HU" err="1">
                <a:ea typeface="Calibri Light"/>
                <a:cs typeface="Calibri Light"/>
              </a:rPr>
              <a:t>introduction</a:t>
            </a:r>
            <a:r>
              <a:rPr lang="hu-HU">
                <a:ea typeface="Calibri Light"/>
                <a:cs typeface="Calibri Light"/>
              </a:rPr>
              <a:t> of </a:t>
            </a:r>
            <a:r>
              <a:rPr lang="hu-HU" err="1">
                <a:ea typeface="Calibri Light"/>
                <a:cs typeface="Calibri Light"/>
              </a:rPr>
              <a:t>the</a:t>
            </a:r>
            <a:r>
              <a:rPr lang="hu-HU">
                <a:ea typeface="Calibri Light"/>
                <a:cs typeface="Calibri Light"/>
              </a:rPr>
              <a:t> program</a:t>
            </a:r>
          </a:p>
        </p:txBody>
      </p:sp>
      <p:pic>
        <p:nvPicPr>
          <p:cNvPr id="5" name="Kép 4" descr="A képen szöveg, képernyőkép, személy, lil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8B6E889-8438-D35C-DBBE-616786A6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4" y="2530043"/>
            <a:ext cx="4672765" cy="382504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8131520-4A1E-4EF8-CD35-F31652554EFE}"/>
              </a:ext>
            </a:extLst>
          </p:cNvPr>
          <p:cNvSpPr txBox="1"/>
          <p:nvPr/>
        </p:nvSpPr>
        <p:spPr>
          <a:xfrm>
            <a:off x="6351128" y="2525182"/>
            <a:ext cx="547992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hu-HU">
                <a:ea typeface="+mn-lt"/>
                <a:cs typeface="+mn-lt"/>
              </a:rPr>
              <a:t>The program </a:t>
            </a:r>
            <a:r>
              <a:rPr lang="hu-HU" err="1">
                <a:ea typeface="+mn-lt"/>
                <a:cs typeface="+mn-lt"/>
              </a:rPr>
              <a:t>continuously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monitors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webcam</a:t>
            </a:r>
            <a:r>
              <a:rPr lang="hu-HU">
                <a:ea typeface="+mn-lt"/>
                <a:cs typeface="+mn-lt"/>
              </a:rPr>
              <a:t> and </a:t>
            </a:r>
            <a:r>
              <a:rPr lang="hu-HU" err="1">
                <a:ea typeface="+mn-lt"/>
                <a:cs typeface="+mn-lt"/>
              </a:rPr>
              <a:t>detects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corresponding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colours</a:t>
            </a:r>
            <a:r>
              <a:rPr lang="hu-HU">
                <a:ea typeface="+mn-lt"/>
                <a:cs typeface="+mn-lt"/>
              </a:rPr>
              <a:t> in </a:t>
            </a:r>
            <a:r>
              <a:rPr lang="hu-HU" err="1">
                <a:ea typeface="+mn-lt"/>
                <a:cs typeface="+mn-lt"/>
              </a:rPr>
              <a:t>each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frame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/>
          </a:p>
          <a:p>
            <a:pPr>
              <a:buFont typeface="Arial"/>
              <a:buChar char="•"/>
            </a:pPr>
            <a:r>
              <a:rPr lang="hu-HU" err="1">
                <a:ea typeface="+mn-lt"/>
                <a:cs typeface="+mn-lt"/>
              </a:rPr>
              <a:t>After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detection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 err="1">
                <a:ea typeface="+mn-lt"/>
                <a:cs typeface="+mn-lt"/>
              </a:rPr>
              <a:t>it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draws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circles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image </a:t>
            </a:r>
            <a:r>
              <a:rPr lang="hu-HU" err="1">
                <a:ea typeface="+mn-lt"/>
                <a:cs typeface="+mn-lt"/>
              </a:rPr>
              <a:t>with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corresponding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colours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hu-HU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u-HU" err="1">
                <a:ea typeface="+mn-lt"/>
                <a:cs typeface="+mn-lt"/>
              </a:rPr>
              <a:t>It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follows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objects</a:t>
            </a:r>
            <a:r>
              <a:rPr lang="hu-HU">
                <a:ea typeface="+mn-lt"/>
                <a:cs typeface="+mn-lt"/>
              </a:rPr>
              <a:t> and displays </a:t>
            </a:r>
            <a:r>
              <a:rPr lang="hu-HU" err="1">
                <a:ea typeface="+mn-lt"/>
                <a:cs typeface="+mn-lt"/>
              </a:rPr>
              <a:t>on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screen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circles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with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colours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assigned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to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them</a:t>
            </a:r>
            <a:r>
              <a:rPr lang="hu-HU">
                <a:ea typeface="+mn-lt"/>
                <a:cs typeface="+mn-lt"/>
              </a:rPr>
              <a:t>.</a:t>
            </a:r>
          </a:p>
          <a:p>
            <a:endParaRPr lang="hu-HU">
              <a:ea typeface="+mn-lt"/>
              <a:cs typeface="+mn-lt"/>
            </a:endParaRPr>
          </a:p>
          <a:p>
            <a:pPr algn="l"/>
            <a:endParaRPr lang="hu-HU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90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5505-F782-E044-F8CC-CB026324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0E8F2-248E-1261-09C8-957600AD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ea typeface="Calibri Light"/>
                <a:cs typeface="Calibri Light"/>
              </a:rPr>
              <a:t>License</a:t>
            </a:r>
            <a:r>
              <a:rPr lang="hu-HU">
                <a:ea typeface="Calibri Light"/>
                <a:cs typeface="Calibri Light"/>
              </a:rPr>
              <a:t> </a:t>
            </a:r>
            <a:r>
              <a:rPr lang="hu-HU" err="1">
                <a:ea typeface="Calibri Light"/>
                <a:cs typeface="Calibri Light"/>
              </a:rPr>
              <a:t>scanner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2D1B29-BF5B-2AF2-FDC8-8B7AE214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055" y="2069496"/>
            <a:ext cx="6200775" cy="4338561"/>
          </a:xfrm>
        </p:spPr>
      </p:pic>
    </p:spTree>
    <p:extLst>
      <p:ext uri="{BB962C8B-B14F-4D97-AF65-F5344CB8AC3E}">
        <p14:creationId xmlns:p14="http://schemas.microsoft.com/office/powerpoint/2010/main" val="351414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22EEA-87C1-0E7D-7854-4B98E41BF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79BDAD-86F3-33E1-5707-9D9B68FD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46" y="256608"/>
            <a:ext cx="3979205" cy="1453363"/>
          </a:xfrm>
        </p:spPr>
        <p:txBody>
          <a:bodyPr>
            <a:normAutofit/>
          </a:bodyPr>
          <a:lstStyle/>
          <a:p>
            <a:r>
              <a:rPr lang="hu-HU" err="1">
                <a:ea typeface="Calibri Light"/>
                <a:cs typeface="Calibri Light"/>
              </a:rPr>
              <a:t>Code</a:t>
            </a:r>
            <a:r>
              <a:rPr lang="hu-HU">
                <a:ea typeface="Calibri Light"/>
                <a:cs typeface="Calibri Light"/>
              </a:rPr>
              <a:t> Stucture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11A034-57F6-2684-BC55-573EB87EFA22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-600000" flipH="1" flipV="1">
            <a:off x="-3031253" y="-696806"/>
            <a:ext cx="1501511" cy="1716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US" sz="3200">
              <a:ea typeface="Calibri" panose="020F0502020204030204"/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Tartalom helye 7" descr="A képen szöveg, képernyőkép, Betűtípus látható">
            <a:extLst>
              <a:ext uri="{FF2B5EF4-FFF2-40B4-BE49-F238E27FC236}">
                <a16:creationId xmlns:a16="http://schemas.microsoft.com/office/drawing/2014/main" id="{F67684DF-418F-0C92-85F0-932E9208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0" y="3024528"/>
            <a:ext cx="11588311" cy="32164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0DCB2170-A517-0929-7E0E-0F4C82F64D7F}"/>
              </a:ext>
            </a:extLst>
          </p:cNvPr>
          <p:cNvCxnSpPr/>
          <p:nvPr/>
        </p:nvCxnSpPr>
        <p:spPr>
          <a:xfrm flipH="1">
            <a:off x="2195764" y="2406315"/>
            <a:ext cx="1323473" cy="80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92C5124-D69C-FF19-F093-3BB636EFBB16}"/>
              </a:ext>
            </a:extLst>
          </p:cNvPr>
          <p:cNvSpPr txBox="1"/>
          <p:nvPr/>
        </p:nvSpPr>
        <p:spPr>
          <a:xfrm>
            <a:off x="3138236" y="1884946"/>
            <a:ext cx="24965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dirty="0">
                <a:latin typeface="Roboto"/>
                <a:ea typeface="Roboto"/>
                <a:cs typeface="Roboto"/>
              </a:rPr>
              <a:t>Importing cv2: The cv2 </a:t>
            </a:r>
            <a:r>
              <a:rPr lang="hu-HU" sz="1400" err="1">
                <a:latin typeface="Roboto"/>
                <a:ea typeface="Roboto"/>
                <a:cs typeface="Roboto"/>
              </a:rPr>
              <a:t>module</a:t>
            </a:r>
            <a:r>
              <a:rPr lang="hu-HU" sz="1400" dirty="0">
                <a:latin typeface="Roboto"/>
                <a:ea typeface="Roboto"/>
                <a:cs typeface="Roboto"/>
              </a:rPr>
              <a:t> is part of </a:t>
            </a:r>
            <a:r>
              <a:rPr lang="hu-HU" sz="1400" err="1">
                <a:latin typeface="Roboto"/>
                <a:ea typeface="Roboto"/>
                <a:cs typeface="Roboto"/>
              </a:rPr>
              <a:t>the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OpenCV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library</a:t>
            </a:r>
            <a:r>
              <a:rPr lang="hu-HU" sz="1400" dirty="0">
                <a:latin typeface="Roboto"/>
                <a:ea typeface="Roboto"/>
                <a:cs typeface="Roboto"/>
              </a:rPr>
              <a:t>.</a:t>
            </a:r>
            <a:endParaRPr lang="en-US" dirty="0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02C50626-AE68-35FF-9DF8-6135DF6B34E8}"/>
              </a:ext>
            </a:extLst>
          </p:cNvPr>
          <p:cNvCxnSpPr>
            <a:cxnSpLocks/>
          </p:cNvCxnSpPr>
          <p:nvPr/>
        </p:nvCxnSpPr>
        <p:spPr>
          <a:xfrm flipH="1">
            <a:off x="3058027" y="4221078"/>
            <a:ext cx="1884946" cy="36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EDB5F9DB-9B48-FC58-2CFF-649870431E77}"/>
              </a:ext>
            </a:extLst>
          </p:cNvPr>
          <p:cNvSpPr txBox="1"/>
          <p:nvPr/>
        </p:nvSpPr>
        <p:spPr>
          <a:xfrm>
            <a:off x="5053263" y="3429001"/>
            <a:ext cx="3298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dirty="0">
                <a:latin typeface="Roboto"/>
                <a:ea typeface="Roboto"/>
                <a:cs typeface="Roboto"/>
              </a:rPr>
              <a:t>The </a:t>
            </a:r>
            <a:r>
              <a:rPr lang="hu-HU" sz="1400" err="1">
                <a:latin typeface="Roboto"/>
                <a:ea typeface="Roboto"/>
                <a:cs typeface="Roboto"/>
              </a:rPr>
              <a:t>Haar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Cascade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model</a:t>
            </a:r>
            <a:r>
              <a:rPr lang="hu-HU" sz="1400" dirty="0">
                <a:latin typeface="Roboto"/>
                <a:ea typeface="Roboto"/>
                <a:cs typeface="Roboto"/>
              </a:rPr>
              <a:t> is </a:t>
            </a:r>
            <a:r>
              <a:rPr lang="hu-HU" sz="1400" err="1">
                <a:latin typeface="Roboto"/>
                <a:ea typeface="Roboto"/>
                <a:cs typeface="Roboto"/>
              </a:rPr>
              <a:t>loaded</a:t>
            </a:r>
            <a:r>
              <a:rPr lang="hu-HU" sz="1400" dirty="0">
                <a:latin typeface="Roboto"/>
                <a:ea typeface="Roboto"/>
                <a:cs typeface="Roboto"/>
              </a:rPr>
              <a:t>, minimum </a:t>
            </a:r>
            <a:r>
              <a:rPr lang="hu-HU" sz="1400" err="1">
                <a:latin typeface="Roboto"/>
                <a:ea typeface="Roboto"/>
                <a:cs typeface="Roboto"/>
              </a:rPr>
              <a:t>area</a:t>
            </a:r>
            <a:r>
              <a:rPr lang="hu-HU" sz="1400" dirty="0">
                <a:latin typeface="Roboto"/>
                <a:ea typeface="Roboto"/>
                <a:cs typeface="Roboto"/>
              </a:rPr>
              <a:t> and </a:t>
            </a:r>
            <a:r>
              <a:rPr lang="hu-HU" sz="1400" err="1">
                <a:latin typeface="Roboto"/>
                <a:ea typeface="Roboto"/>
                <a:cs typeface="Roboto"/>
              </a:rPr>
              <a:t>color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settings</a:t>
            </a:r>
            <a:r>
              <a:rPr lang="hu-HU" sz="1400" dirty="0">
                <a:latin typeface="Roboto"/>
                <a:ea typeface="Roboto"/>
                <a:cs typeface="Roboto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28177-17B7-E991-E3EB-735B7B8A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42AB1-4905-8932-036B-6663F110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</a:t>
            </a:r>
            <a:r>
              <a:rPr lang="hu-HU" dirty="0" err="1">
                <a:ea typeface="Calibri Light"/>
                <a:cs typeface="Calibri Light"/>
              </a:rPr>
              <a:t>structure</a:t>
            </a:r>
            <a:endParaRPr lang="hu-HU" dirty="0" err="1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831A2D9F-2F5E-037E-C4FC-B9A98C4E2564}"/>
              </a:ext>
            </a:extLst>
          </p:cNvPr>
          <p:cNvCxnSpPr/>
          <p:nvPr/>
        </p:nvCxnSpPr>
        <p:spPr>
          <a:xfrm>
            <a:off x="2165685" y="2326103"/>
            <a:ext cx="1112921" cy="5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245A4C6-7993-FE28-67F7-5F9B1EFA46B9}"/>
              </a:ext>
            </a:extLst>
          </p:cNvPr>
          <p:cNvSpPr txBox="1"/>
          <p:nvPr/>
        </p:nvSpPr>
        <p:spPr>
          <a:xfrm>
            <a:off x="1022684" y="20052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latin typeface="Roboto"/>
                <a:ea typeface="Roboto"/>
                <a:cs typeface="Roboto"/>
              </a:rPr>
              <a:t>Open video </a:t>
            </a:r>
            <a:r>
              <a:rPr lang="hu-HU" err="1">
                <a:latin typeface="Roboto"/>
                <a:ea typeface="Roboto"/>
                <a:cs typeface="Roboto"/>
              </a:rPr>
              <a:t>source</a:t>
            </a:r>
            <a:endParaRPr lang="en-US" err="1"/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D393EF14-7913-5E7B-4844-4DD4A3D5F03D}"/>
              </a:ext>
            </a:extLst>
          </p:cNvPr>
          <p:cNvCxnSpPr>
            <a:cxnSpLocks/>
          </p:cNvCxnSpPr>
          <p:nvPr/>
        </p:nvCxnSpPr>
        <p:spPr>
          <a:xfrm flipH="1">
            <a:off x="8466803" y="3670978"/>
            <a:ext cx="1132973" cy="4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105D511-B47D-CD11-E1D8-D3D33DDFECD0}"/>
              </a:ext>
            </a:extLst>
          </p:cNvPr>
          <p:cNvSpPr txBox="1"/>
          <p:nvPr/>
        </p:nvSpPr>
        <p:spPr>
          <a:xfrm>
            <a:off x="9745579" y="3429000"/>
            <a:ext cx="3074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err="1">
                <a:latin typeface="Roboto"/>
                <a:ea typeface="Roboto"/>
                <a:cs typeface="Roboto"/>
              </a:rPr>
              <a:t>Setting</a:t>
            </a:r>
            <a:r>
              <a:rPr lang="hu-HU" sz="1400" dirty="0">
                <a:latin typeface="Roboto"/>
                <a:ea typeface="Roboto"/>
                <a:cs typeface="Roboto"/>
              </a:rPr>
              <a:t> camera </a:t>
            </a:r>
            <a:r>
              <a:rPr lang="hu-HU" sz="1400" err="1">
                <a:latin typeface="Roboto"/>
                <a:ea typeface="Roboto"/>
                <a:cs typeface="Roboto"/>
              </a:rPr>
              <a:t>properties</a:t>
            </a:r>
            <a:endParaRPr lang="en-US" err="1"/>
          </a:p>
        </p:txBody>
      </p:sp>
      <p:pic>
        <p:nvPicPr>
          <p:cNvPr id="13" name="Tartalom helye 12" descr="A képen szöveg, Betűtípus, képernyőkép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EE0FF3F-6B0C-8C80-CA97-03D6EB21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908" y="2943197"/>
            <a:ext cx="6737685" cy="3590925"/>
          </a:xfrm>
        </p:spPr>
      </p:pic>
    </p:spTree>
    <p:extLst>
      <p:ext uri="{BB962C8B-B14F-4D97-AF65-F5344CB8AC3E}">
        <p14:creationId xmlns:p14="http://schemas.microsoft.com/office/powerpoint/2010/main" val="1104272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61334-4936-19E7-AFEF-399AF3BF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86E2-6FCD-3C6B-0A08-747A42E6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</a:t>
            </a:r>
            <a:r>
              <a:rPr lang="hu-HU" dirty="0" err="1">
                <a:ea typeface="Calibri Light"/>
                <a:cs typeface="Calibri Light"/>
              </a:rPr>
              <a:t>structure</a:t>
            </a:r>
            <a:endParaRPr lang="en-US" dirty="0" err="1"/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3CE34D-3704-CDB5-CD0B-3A2CD8672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551" y="2060380"/>
            <a:ext cx="9146005" cy="3812506"/>
          </a:xfr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8065909D-C322-7BC3-877D-C202DDCC1235}"/>
              </a:ext>
            </a:extLst>
          </p:cNvPr>
          <p:cNvCxnSpPr/>
          <p:nvPr/>
        </p:nvCxnSpPr>
        <p:spPr>
          <a:xfrm flipH="1">
            <a:off x="4150895" y="1854867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AC0E09D1-A69F-EB1C-321B-119E414B01E3}"/>
              </a:ext>
            </a:extLst>
          </p:cNvPr>
          <p:cNvSpPr txBox="1"/>
          <p:nvPr/>
        </p:nvSpPr>
        <p:spPr>
          <a:xfrm>
            <a:off x="5925552" y="142373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dirty="0">
                <a:latin typeface="Roboto"/>
                <a:ea typeface="Roboto"/>
                <a:cs typeface="Roboto"/>
              </a:rPr>
              <a:t>Reading and converting an image</a:t>
            </a:r>
            <a:endParaRPr lang="en-US" dirty="0"/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FBCB0A3C-0C1F-4594-EAD7-B2B620E5B9E1}"/>
              </a:ext>
            </a:extLst>
          </p:cNvPr>
          <p:cNvCxnSpPr>
            <a:cxnSpLocks/>
          </p:cNvCxnSpPr>
          <p:nvPr/>
        </p:nvCxnSpPr>
        <p:spPr>
          <a:xfrm flipH="1">
            <a:off x="8973552" y="2476498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BD59D55E-7DAB-2A53-875F-5B4345C6A16C}"/>
              </a:ext>
            </a:extLst>
          </p:cNvPr>
          <p:cNvSpPr txBox="1"/>
          <p:nvPr/>
        </p:nvSpPr>
        <p:spPr>
          <a:xfrm>
            <a:off x="9956131" y="19952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>
                <a:latin typeface="Roboto"/>
                <a:ea typeface="Roboto"/>
                <a:cs typeface="Roboto"/>
              </a:rPr>
              <a:t>License</a:t>
            </a:r>
            <a:r>
              <a:rPr lang="hu-HU" dirty="0">
                <a:latin typeface="Roboto"/>
                <a:ea typeface="Roboto"/>
                <a:cs typeface="Roboto"/>
              </a:rPr>
              <a:t> </a:t>
            </a:r>
            <a:r>
              <a:rPr lang="hu-HU" err="1">
                <a:latin typeface="Roboto"/>
                <a:ea typeface="Roboto"/>
                <a:cs typeface="Roboto"/>
              </a:rPr>
              <a:t>plate</a:t>
            </a:r>
            <a:r>
              <a:rPr lang="hu-HU" dirty="0">
                <a:latin typeface="Roboto"/>
                <a:ea typeface="Roboto"/>
                <a:cs typeface="Roboto"/>
              </a:rPr>
              <a:t> </a:t>
            </a:r>
            <a:r>
              <a:rPr lang="hu-HU" err="1">
                <a:latin typeface="Roboto"/>
                <a:ea typeface="Roboto"/>
                <a:cs typeface="Roboto"/>
              </a:rPr>
              <a:t>detection</a:t>
            </a:r>
            <a:endParaRPr lang="en-US" err="1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F893D52-8FE3-C4DF-1B86-0A3644AF4E3A}"/>
              </a:ext>
            </a:extLst>
          </p:cNvPr>
          <p:cNvCxnSpPr>
            <a:cxnSpLocks/>
          </p:cNvCxnSpPr>
          <p:nvPr/>
        </p:nvCxnSpPr>
        <p:spPr>
          <a:xfrm flipH="1">
            <a:off x="9053762" y="4020550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BA598F6-F85A-496A-6808-2EDE3B9AF51B}"/>
              </a:ext>
            </a:extLst>
          </p:cNvPr>
          <p:cNvSpPr txBox="1"/>
          <p:nvPr/>
        </p:nvSpPr>
        <p:spPr>
          <a:xfrm>
            <a:off x="9956132" y="332873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err="1">
                <a:latin typeface="Roboto"/>
                <a:ea typeface="Roboto"/>
                <a:cs typeface="Roboto"/>
              </a:rPr>
              <a:t>Examination</a:t>
            </a:r>
            <a:r>
              <a:rPr lang="hu-HU" sz="1400" dirty="0">
                <a:latin typeface="Roboto"/>
                <a:ea typeface="Roboto"/>
                <a:cs typeface="Roboto"/>
              </a:rPr>
              <a:t> of </a:t>
            </a:r>
            <a:r>
              <a:rPr lang="hu-HU" sz="1400" err="1">
                <a:latin typeface="Roboto"/>
                <a:ea typeface="Roboto"/>
                <a:cs typeface="Roboto"/>
              </a:rPr>
              <a:t>detected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err="1">
                <a:latin typeface="Roboto"/>
                <a:ea typeface="Roboto"/>
                <a:cs typeface="Roboto"/>
              </a:rPr>
              <a:t>areas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8078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98AE2-95E4-A8AE-8D27-1FA379778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29DF21-E27D-B2E6-EF9D-0A49C9AA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 err="1">
                <a:ea typeface="+mj-lt"/>
                <a:cs typeface="+mj-lt"/>
              </a:rPr>
              <a:t>Task</a:t>
            </a:r>
            <a:r>
              <a:rPr lang="hu-HU" sz="4000">
                <a:ea typeface="+mj-lt"/>
                <a:cs typeface="+mj-lt"/>
              </a:rPr>
              <a:t> </a:t>
            </a:r>
            <a:r>
              <a:rPr lang="hu-HU" sz="4000" err="1">
                <a:ea typeface="+mj-lt"/>
                <a:cs typeface="+mj-lt"/>
              </a:rPr>
              <a:t>assignments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29AC8E-6BA4-9E1E-576B-C3DF8ED6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09" y="2142067"/>
            <a:ext cx="7559420" cy="3584739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hu-HU" sz="2400" err="1">
                <a:ea typeface="+mn-lt"/>
                <a:cs typeface="+mn-lt"/>
              </a:rPr>
              <a:t>We</a:t>
            </a:r>
            <a:r>
              <a:rPr lang="hu-HU" sz="2400">
                <a:ea typeface="+mn-lt"/>
                <a:cs typeface="+mn-lt"/>
              </a:rPr>
              <a:t> </a:t>
            </a:r>
            <a:r>
              <a:rPr lang="hu-HU" sz="2400" err="1">
                <a:ea typeface="+mn-lt"/>
                <a:cs typeface="+mn-lt"/>
              </a:rPr>
              <a:t>have</a:t>
            </a:r>
            <a:r>
              <a:rPr lang="hu-HU" sz="2400">
                <a:ea typeface="+mn-lt"/>
                <a:cs typeface="+mn-lt"/>
              </a:rPr>
              <a:t> </a:t>
            </a:r>
            <a:r>
              <a:rPr lang="hu-HU" sz="2400" err="1">
                <a:ea typeface="+mn-lt"/>
                <a:cs typeface="+mn-lt"/>
              </a:rPr>
              <a:t>divided</a:t>
            </a:r>
            <a:r>
              <a:rPr lang="hu-HU" sz="2400">
                <a:ea typeface="+mn-lt"/>
                <a:cs typeface="+mn-lt"/>
              </a:rPr>
              <a:t> the project into three different parts:</a:t>
            </a:r>
            <a:endParaRPr lang="hu-HU">
              <a:ea typeface="+mn-lt"/>
              <a:cs typeface="+mn-l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hu-HU" sz="2400" b="1">
                <a:ea typeface="+mn-lt"/>
                <a:cs typeface="+mn-lt"/>
              </a:rPr>
              <a:t> -</a:t>
            </a:r>
            <a:r>
              <a:rPr lang="hu-HU" sz="2400" b="1" err="1">
                <a:ea typeface="+mn-lt"/>
                <a:cs typeface="+mn-lt"/>
              </a:rPr>
              <a:t>License</a:t>
            </a:r>
            <a:r>
              <a:rPr lang="hu-HU" sz="2400" b="1">
                <a:ea typeface="+mn-lt"/>
                <a:cs typeface="+mn-lt"/>
              </a:rPr>
              <a:t> </a:t>
            </a:r>
            <a:r>
              <a:rPr lang="hu-HU" sz="2400" b="1" err="1">
                <a:ea typeface="+mn-lt"/>
                <a:cs typeface="+mn-lt"/>
              </a:rPr>
              <a:t>Plate</a:t>
            </a:r>
            <a:r>
              <a:rPr lang="hu-HU" sz="2400" b="1">
                <a:ea typeface="+mn-lt"/>
                <a:cs typeface="+mn-lt"/>
              </a:rPr>
              <a:t> </a:t>
            </a:r>
            <a:r>
              <a:rPr lang="hu-HU" sz="2400" b="1" err="1">
                <a:ea typeface="+mn-lt"/>
                <a:cs typeface="+mn-lt"/>
              </a:rPr>
              <a:t>Recognition</a:t>
            </a:r>
            <a:r>
              <a:rPr lang="hu-HU" sz="2400">
                <a:ea typeface="+mn-lt"/>
                <a:cs typeface="+mn-lt"/>
              </a:rPr>
              <a:t>: Máté Csepregi</a:t>
            </a:r>
            <a:endParaRPr lang="hu-HU">
              <a:ea typeface="+mn-lt"/>
              <a:cs typeface="+mn-l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hu-HU" sz="2400" b="1">
                <a:ea typeface="+mn-lt"/>
                <a:cs typeface="+mn-lt"/>
              </a:rPr>
              <a:t> -</a:t>
            </a:r>
            <a:r>
              <a:rPr lang="hu-HU" sz="2400" b="1" err="1">
                <a:ea typeface="+mn-lt"/>
                <a:cs typeface="+mn-lt"/>
              </a:rPr>
              <a:t>Document</a:t>
            </a:r>
            <a:r>
              <a:rPr lang="hu-HU" sz="2400" b="1">
                <a:ea typeface="+mn-lt"/>
                <a:cs typeface="+mn-lt"/>
              </a:rPr>
              <a:t> </a:t>
            </a:r>
            <a:r>
              <a:rPr lang="hu-HU" sz="2400" b="1" err="1">
                <a:ea typeface="+mn-lt"/>
                <a:cs typeface="+mn-lt"/>
              </a:rPr>
              <a:t>Scanner</a:t>
            </a:r>
            <a:r>
              <a:rPr lang="hu-HU" sz="2400">
                <a:ea typeface="+mn-lt"/>
                <a:cs typeface="+mn-lt"/>
              </a:rPr>
              <a:t>: Mátyás Pozsár</a:t>
            </a:r>
            <a:endParaRPr lang="hu-HU">
              <a:ea typeface="+mn-lt"/>
              <a:cs typeface="+mn-l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hu-HU" sz="2400" b="1">
                <a:ea typeface="+mn-lt"/>
                <a:cs typeface="+mn-lt"/>
              </a:rPr>
              <a:t> -</a:t>
            </a:r>
            <a:r>
              <a:rPr lang="hu-HU" sz="2400" b="1" err="1">
                <a:ea typeface="+mn-lt"/>
                <a:cs typeface="+mn-lt"/>
              </a:rPr>
              <a:t>Color</a:t>
            </a:r>
            <a:r>
              <a:rPr lang="hu-HU" sz="2400" b="1">
                <a:ea typeface="+mn-lt"/>
                <a:cs typeface="+mn-lt"/>
              </a:rPr>
              <a:t> </a:t>
            </a:r>
            <a:r>
              <a:rPr lang="hu-HU" sz="2400" b="1" err="1">
                <a:ea typeface="+mn-lt"/>
                <a:cs typeface="+mn-lt"/>
              </a:rPr>
              <a:t>Recognition</a:t>
            </a:r>
            <a:r>
              <a:rPr lang="hu-HU" sz="2400" b="1">
                <a:ea typeface="+mn-lt"/>
                <a:cs typeface="+mn-lt"/>
              </a:rPr>
              <a:t> Program</a:t>
            </a:r>
            <a:r>
              <a:rPr lang="hu-HU" sz="2400">
                <a:ea typeface="+mn-lt"/>
                <a:cs typeface="+mn-lt"/>
              </a:rPr>
              <a:t>: Krisztián Patai</a:t>
            </a:r>
            <a:endParaRPr lang="hu-HU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hu-HU" sz="2400">
              <a:ea typeface="Calibri"/>
              <a:cs typeface="Calibri"/>
            </a:endParaRPr>
          </a:p>
        </p:txBody>
      </p:sp>
      <p:pic>
        <p:nvPicPr>
          <p:cNvPr id="4" name="Kép 3" descr="Like Emoji Design Poster">
            <a:extLst>
              <a:ext uri="{FF2B5EF4-FFF2-40B4-BE49-F238E27FC236}">
                <a16:creationId xmlns:a16="http://schemas.microsoft.com/office/drawing/2014/main" id="{95630196-0F91-5C33-262A-99F1CBE9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67" y="1136687"/>
            <a:ext cx="4046727" cy="45942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8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D131E-6AD2-1F11-2B85-24E0E7EF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2191F6-0EE2-990B-005C-B88E6CA4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</a:t>
            </a:r>
            <a:r>
              <a:rPr lang="hu-HU" dirty="0" err="1">
                <a:ea typeface="Calibri Light"/>
                <a:cs typeface="Calibri Light"/>
              </a:rPr>
              <a:t>structure</a:t>
            </a:r>
            <a:endParaRPr lang="en-US" dirty="0" err="1"/>
          </a:p>
        </p:txBody>
      </p:sp>
      <p:pic>
        <p:nvPicPr>
          <p:cNvPr id="4" name="Tartalom helye 3" descr="A képen szöveg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0DEF76-4401-0305-40A1-45447A0B7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65" y="2707716"/>
            <a:ext cx="9684588" cy="3136060"/>
          </a:xfr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98869CC-0262-AFBE-E92A-A058BAD005D0}"/>
              </a:ext>
            </a:extLst>
          </p:cNvPr>
          <p:cNvCxnSpPr/>
          <p:nvPr/>
        </p:nvCxnSpPr>
        <p:spPr>
          <a:xfrm flipH="1">
            <a:off x="4170002" y="2426745"/>
            <a:ext cx="784890" cy="55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0E337BFD-8D1C-D89A-2E5C-665352E2CF04}"/>
              </a:ext>
            </a:extLst>
          </p:cNvPr>
          <p:cNvSpPr txBox="1"/>
          <p:nvPr/>
        </p:nvSpPr>
        <p:spPr>
          <a:xfrm>
            <a:off x="4563297" y="1800196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100" dirty="0">
                <a:latin typeface="Roboto"/>
                <a:ea typeface="Roboto"/>
                <a:cs typeface="Roboto"/>
              </a:rPr>
              <a:t>Display </a:t>
            </a:r>
            <a:r>
              <a:rPr lang="hu-HU" sz="2100" err="1">
                <a:latin typeface="Roboto"/>
                <a:ea typeface="Roboto"/>
                <a:cs typeface="Roboto"/>
              </a:rPr>
              <a:t>images</a:t>
            </a:r>
            <a:endParaRPr lang="en-US" err="1"/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CC70556-C8F6-8B86-330D-FF3E79E353F4}"/>
              </a:ext>
            </a:extLst>
          </p:cNvPr>
          <p:cNvCxnSpPr>
            <a:cxnSpLocks/>
          </p:cNvCxnSpPr>
          <p:nvPr/>
        </p:nvCxnSpPr>
        <p:spPr>
          <a:xfrm flipH="1">
            <a:off x="6686039" y="3145612"/>
            <a:ext cx="784890" cy="55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AB9F2381-3F25-4A4C-48EB-FD18765C72B4}"/>
              </a:ext>
            </a:extLst>
          </p:cNvPr>
          <p:cNvSpPr txBox="1"/>
          <p:nvPr/>
        </p:nvSpPr>
        <p:spPr>
          <a:xfrm>
            <a:off x="7154438" y="24049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dirty="0">
                <a:latin typeface="Roboto"/>
                <a:ea typeface="Roboto"/>
                <a:cs typeface="Roboto"/>
              </a:rPr>
              <a:t>Pressing </a:t>
            </a:r>
            <a:r>
              <a:rPr lang="hu-HU" sz="1400" dirty="0" err="1">
                <a:latin typeface="Roboto"/>
                <a:ea typeface="Roboto"/>
                <a:cs typeface="Roboto"/>
              </a:rPr>
              <a:t>the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save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button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8466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B5C56-A03B-41F3-DCF0-D4D7D646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9C829A-0548-0BA1-3A1E-20FE6082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test</a:t>
            </a:r>
            <a:endParaRPr lang="hu-H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4B4FCC-CF2A-28A2-49F7-3AF1FB92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9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Roboto"/>
                <a:ea typeface="Roboto"/>
                <a:cs typeface="Roboto"/>
              </a:rPr>
              <a:t>The test shows that if there is even a slight deviation or text close to the license plate, it does not recognize it; sometimes it doesn't even recognize it on cars.</a:t>
            </a:r>
          </a:p>
        </p:txBody>
      </p:sp>
      <p:pic>
        <p:nvPicPr>
          <p:cNvPr id="4" name="Tartalom helye 3" descr="A képen szöveg, jármű, Szárazföldi jármű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CF2728-1A19-411E-58D4-CAE68D5E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58" y="1871477"/>
            <a:ext cx="6570045" cy="44193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58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2B0FD-5450-48CF-421D-A3086B760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CC71CB-1A15-E275-7DCF-C74C4179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322053"/>
            <a:ext cx="6925275" cy="852418"/>
          </a:xfrm>
        </p:spPr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test</a:t>
            </a:r>
            <a:endParaRPr lang="hu-HU" dirty="0"/>
          </a:p>
        </p:txBody>
      </p:sp>
      <p:pic>
        <p:nvPicPr>
          <p:cNvPr id="5" name="Tartalom helye 4" descr="A képen szöveg, televízió, képernyőkép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F5F9724-0BED-4B8B-E4B8-8C05220E3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39" y="1595727"/>
            <a:ext cx="4909321" cy="3174681"/>
          </a:xfrm>
        </p:spPr>
      </p:pic>
      <p:pic>
        <p:nvPicPr>
          <p:cNvPr id="6" name="Kép 5" descr="A képen szöveg, képernyőkép, Lenyomat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CF9D448-FE26-E8E7-D137-7D69B364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26" y="1598223"/>
            <a:ext cx="5099110" cy="31727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9E75BFC-2C70-D734-E4B8-4A7B4F9B5E3B}"/>
              </a:ext>
            </a:extLst>
          </p:cNvPr>
          <p:cNvSpPr txBox="1"/>
          <p:nvPr/>
        </p:nvSpPr>
        <p:spPr>
          <a:xfrm>
            <a:off x="1774468" y="1032899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100" dirty="0" err="1">
                <a:latin typeface="Roboto"/>
                <a:ea typeface="Roboto"/>
                <a:cs typeface="Roboto"/>
              </a:rPr>
              <a:t>normal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63CB1E3-30A5-7DE2-CC4E-DA0AAEEA1204}"/>
              </a:ext>
            </a:extLst>
          </p:cNvPr>
          <p:cNvSpPr txBox="1"/>
          <p:nvPr/>
        </p:nvSpPr>
        <p:spPr>
          <a:xfrm>
            <a:off x="7388638" y="1063735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100" dirty="0" err="1">
                <a:latin typeface="Roboto"/>
                <a:ea typeface="Roboto"/>
                <a:cs typeface="Roboto"/>
              </a:rPr>
              <a:t>From</a:t>
            </a:r>
            <a:r>
              <a:rPr lang="hu-HU" sz="2100" dirty="0">
                <a:latin typeface="Roboto"/>
                <a:ea typeface="Roboto"/>
                <a:cs typeface="Roboto"/>
              </a:rPr>
              <a:t> top </a:t>
            </a:r>
            <a:r>
              <a:rPr lang="hu-HU" sz="2100" dirty="0" err="1">
                <a:latin typeface="Roboto"/>
                <a:ea typeface="Roboto"/>
                <a:cs typeface="Roboto"/>
              </a:rPr>
              <a:t>to</a:t>
            </a:r>
            <a:r>
              <a:rPr lang="hu-HU" sz="2100" dirty="0">
                <a:latin typeface="Roboto"/>
                <a:ea typeface="Roboto"/>
                <a:cs typeface="Roboto"/>
              </a:rPr>
              <a:t> </a:t>
            </a:r>
            <a:r>
              <a:rPr lang="hu-HU" sz="2100" dirty="0" err="1">
                <a:latin typeface="Roboto"/>
                <a:ea typeface="Roboto"/>
                <a:cs typeface="Roboto"/>
              </a:rPr>
              <a:t>bottom</a:t>
            </a:r>
            <a:endParaRPr lang="en-US" dirty="0" err="1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E16B997-6CD9-96B6-8A9E-245BDB81454A}"/>
              </a:ext>
            </a:extLst>
          </p:cNvPr>
          <p:cNvSpPr txBox="1"/>
          <p:nvPr/>
        </p:nvSpPr>
        <p:spPr>
          <a:xfrm>
            <a:off x="832184" y="5704973"/>
            <a:ext cx="85516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1400" dirty="0">
                <a:latin typeface="Roboto"/>
                <a:ea typeface="Roboto"/>
                <a:cs typeface="Roboto"/>
              </a:rPr>
              <a:t>He </a:t>
            </a:r>
            <a:r>
              <a:rPr lang="hu-HU" sz="1400" dirty="0" err="1">
                <a:latin typeface="Roboto"/>
                <a:ea typeface="Roboto"/>
                <a:cs typeface="Roboto"/>
              </a:rPr>
              <a:t>recognizes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fewer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things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upside</a:t>
            </a:r>
            <a:r>
              <a:rPr lang="hu-HU" sz="1400" dirty="0">
                <a:latin typeface="Roboto"/>
                <a:ea typeface="Roboto"/>
                <a:cs typeface="Roboto"/>
              </a:rPr>
              <a:t> down, </a:t>
            </a:r>
            <a:r>
              <a:rPr lang="hu-HU" sz="1400" dirty="0" err="1">
                <a:latin typeface="Roboto"/>
                <a:ea typeface="Roboto"/>
                <a:cs typeface="Roboto"/>
              </a:rPr>
              <a:t>but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still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manages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to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recognize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quite</a:t>
            </a:r>
            <a:r>
              <a:rPr lang="hu-HU" sz="1400" dirty="0">
                <a:latin typeface="Roboto"/>
                <a:ea typeface="Roboto"/>
                <a:cs typeface="Roboto"/>
              </a:rPr>
              <a:t> a </a:t>
            </a:r>
            <a:r>
              <a:rPr lang="hu-HU" sz="1400" dirty="0" err="1">
                <a:latin typeface="Roboto"/>
                <a:ea typeface="Roboto"/>
                <a:cs typeface="Roboto"/>
              </a:rPr>
              <a:t>few</a:t>
            </a:r>
            <a:r>
              <a:rPr lang="hu-HU" sz="1400" dirty="0">
                <a:latin typeface="Roboto"/>
                <a:ea typeface="Roboto"/>
                <a:cs typeface="Roboto"/>
              </a:rPr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346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DE97-DF65-3BB0-1604-C056F112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57B099-C60F-CE49-C151-229ED6A2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Code</a:t>
            </a:r>
            <a:r>
              <a:rPr lang="hu-HU" dirty="0">
                <a:ea typeface="Calibri Light"/>
                <a:cs typeface="Calibri Light"/>
              </a:rPr>
              <a:t> test</a:t>
            </a:r>
          </a:p>
        </p:txBody>
      </p:sp>
      <p:pic>
        <p:nvPicPr>
          <p:cNvPr id="5" name="Tartalom helye 4" descr="A képen személy, Emberi arc, fal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857E3F-CFA0-FB2E-881B-CDB16B025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601" y="1710746"/>
            <a:ext cx="5120164" cy="364913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2F2AEDE-7AB7-395A-1A97-531DF0188AEF}"/>
              </a:ext>
            </a:extLst>
          </p:cNvPr>
          <p:cNvSpPr txBox="1"/>
          <p:nvPr/>
        </p:nvSpPr>
        <p:spPr>
          <a:xfrm>
            <a:off x="786404" y="2757236"/>
            <a:ext cx="34908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400" dirty="0">
                <a:latin typeface="Roboto"/>
                <a:ea typeface="Roboto"/>
                <a:cs typeface="Roboto"/>
              </a:rPr>
              <a:t>The program </a:t>
            </a:r>
            <a:r>
              <a:rPr lang="hu-HU" sz="1400" dirty="0" err="1">
                <a:latin typeface="Roboto"/>
                <a:ea typeface="Roboto"/>
                <a:cs typeface="Roboto"/>
              </a:rPr>
              <a:t>doesn't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recognize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me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as</a:t>
            </a:r>
            <a:r>
              <a:rPr lang="hu-HU" sz="1400" dirty="0">
                <a:latin typeface="Roboto"/>
                <a:ea typeface="Roboto"/>
                <a:cs typeface="Roboto"/>
              </a:rPr>
              <a:t> a </a:t>
            </a:r>
            <a:r>
              <a:rPr lang="hu-HU" sz="1400" dirty="0" err="1">
                <a:latin typeface="Roboto"/>
                <a:ea typeface="Roboto"/>
                <a:cs typeface="Roboto"/>
              </a:rPr>
              <a:t>Russian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license</a:t>
            </a:r>
            <a:r>
              <a:rPr lang="hu-HU" sz="1400" dirty="0">
                <a:latin typeface="Roboto"/>
                <a:ea typeface="Roboto"/>
                <a:cs typeface="Roboto"/>
              </a:rPr>
              <a:t> </a:t>
            </a:r>
            <a:r>
              <a:rPr lang="hu-HU" sz="1400" dirty="0" err="1">
                <a:latin typeface="Roboto"/>
                <a:ea typeface="Roboto"/>
                <a:cs typeface="Roboto"/>
              </a:rPr>
              <a:t>plate</a:t>
            </a:r>
            <a:r>
              <a:rPr lang="hu-HU" sz="1400" dirty="0">
                <a:latin typeface="Roboto"/>
                <a:ea typeface="Roboto"/>
                <a:cs typeface="Roboto"/>
              </a:rPr>
              <a:t>.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1EA0EF2-B4CB-BCA5-DB25-2334C98B16FF}"/>
              </a:ext>
            </a:extLst>
          </p:cNvPr>
          <p:cNvSpPr txBox="1"/>
          <p:nvPr/>
        </p:nvSpPr>
        <p:spPr>
          <a:xfrm>
            <a:off x="9152702" y="64660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000" err="1">
                <a:ea typeface="Calibri"/>
                <a:cs typeface="Calibri"/>
              </a:rPr>
              <a:t>Me</a:t>
            </a:r>
            <a:r>
              <a:rPr lang="hu-HU" sz="1000">
                <a:ea typeface="Calibri"/>
                <a:cs typeface="Calibri"/>
              </a:rPr>
              <a:t> and </a:t>
            </a:r>
            <a:r>
              <a:rPr lang="hu-HU" sz="1000" err="1">
                <a:ea typeface="Calibri"/>
                <a:cs typeface="Calibri"/>
              </a:rPr>
              <a:t>marlon</a:t>
            </a:r>
            <a:r>
              <a:rPr lang="hu-HU" sz="1000">
                <a:ea typeface="Calibri"/>
                <a:cs typeface="Calibri"/>
              </a:rPr>
              <a:t> </a:t>
            </a:r>
            <a:r>
              <a:rPr lang="hu-HU" sz="1000" err="1">
                <a:ea typeface="Calibri"/>
                <a:cs typeface="Calibri"/>
              </a:rPr>
              <a:t>need</a:t>
            </a:r>
            <a:r>
              <a:rPr lang="hu-HU" sz="1000">
                <a:ea typeface="Calibri"/>
                <a:cs typeface="Calibri"/>
              </a:rPr>
              <a:t> </a:t>
            </a:r>
            <a:r>
              <a:rPr lang="hu-HU" sz="1000" err="1">
                <a:ea typeface="Calibri"/>
                <a:cs typeface="Calibri"/>
              </a:rPr>
              <a:t>to</a:t>
            </a:r>
            <a:r>
              <a:rPr lang="hu-HU" sz="1000">
                <a:ea typeface="Calibri"/>
                <a:cs typeface="Calibri"/>
              </a:rPr>
              <a:t> be </a:t>
            </a:r>
            <a:r>
              <a:rPr lang="hu-HU" sz="1000" err="1">
                <a:ea typeface="Calibri"/>
                <a:cs typeface="Calibri"/>
              </a:rPr>
              <a:t>stopped</a:t>
            </a:r>
            <a:endParaRPr lang="hu-HU" sz="1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84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806C7C-5309-3A66-C413-90927E51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2E97-BFE5-47E3-5262-92D2ED9B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" y="263769"/>
            <a:ext cx="4801362" cy="14533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Roboto"/>
                <a:ea typeface="Roboto"/>
                <a:cs typeface="Roboto"/>
              </a:rPr>
              <a:t>Program introduction</a:t>
            </a: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9F45A3-CA65-0FE4-4F5E-CD3A9B931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30" y="1717135"/>
            <a:ext cx="3993769" cy="42423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dirty="0">
                <a:latin typeface="Roboto"/>
                <a:ea typeface="Roboto"/>
                <a:cs typeface="Roboto"/>
              </a:rPr>
              <a:t>The program is a live video processing system that uses the computer's camera to recognize license plates. The operation is briefly as follows: Image collection: It continuously captures frames using the </a:t>
            </a:r>
            <a:r>
              <a:rPr lang="en-US" sz="1400" dirty="0" err="1">
                <a:latin typeface="Roboto"/>
                <a:ea typeface="Roboto"/>
                <a:cs typeface="Roboto"/>
              </a:rPr>
              <a:t>camera.Recognition</a:t>
            </a:r>
            <a:r>
              <a:rPr lang="en-US" sz="1400" dirty="0">
                <a:latin typeface="Roboto"/>
                <a:ea typeface="Roboto"/>
                <a:cs typeface="Roboto"/>
              </a:rPr>
              <a:t>: It identifies potential license plates using the Haar Cascade </a:t>
            </a:r>
            <a:r>
              <a:rPr lang="en-US" sz="1400" dirty="0" err="1">
                <a:latin typeface="Roboto"/>
                <a:ea typeface="Roboto"/>
                <a:cs typeface="Roboto"/>
              </a:rPr>
              <a:t>model.Display</a:t>
            </a:r>
            <a:r>
              <a:rPr lang="en-US" sz="1400" dirty="0">
                <a:latin typeface="Roboto"/>
                <a:ea typeface="Roboto"/>
                <a:cs typeface="Roboto"/>
              </a:rPr>
              <a:t>: If a license plate is found, the program visually highlights it, labeling it with the text of the license </a:t>
            </a:r>
            <a:r>
              <a:rPr lang="en-US" sz="1400" dirty="0" err="1">
                <a:latin typeface="Roboto"/>
                <a:ea typeface="Roboto"/>
                <a:cs typeface="Roboto"/>
              </a:rPr>
              <a:t>plate.Save</a:t>
            </a:r>
            <a:r>
              <a:rPr lang="en-US" sz="1400" dirty="0">
                <a:latin typeface="Roboto"/>
                <a:ea typeface="Roboto"/>
                <a:cs typeface="Roboto"/>
              </a:rPr>
              <a:t>: By pressing a key, it saves the found area to an image file.</a:t>
            </a:r>
          </a:p>
          <a:p>
            <a:pPr marL="0" indent="0">
              <a:buClr>
                <a:srgbClr val="FFFFFF"/>
              </a:buClr>
              <a:buNone/>
            </a:pPr>
            <a:endParaRPr lang="en-US" sz="1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Tartalom helye 3" descr="A képen szöveg, képernyő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666D44-DB7A-74DC-2221-4FB1906E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077276"/>
            <a:ext cx="6095593" cy="45412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58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9108-25C6-5103-3446-75CB25351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5F8A8E-373D-3C9C-A89E-4B5947F0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Calibri Light"/>
                <a:cs typeface="Calibri Light"/>
              </a:rPr>
              <a:t>the</a:t>
            </a:r>
            <a:r>
              <a:rPr lang="hu-HU" dirty="0">
                <a:ea typeface="Calibri Light"/>
                <a:cs typeface="Calibri Light"/>
              </a:rPr>
              <a:t> end</a:t>
            </a:r>
            <a:endParaRPr lang="hu-HU" dirty="0" err="1"/>
          </a:p>
        </p:txBody>
      </p:sp>
      <p:pic>
        <p:nvPicPr>
          <p:cNvPr id="4" name="Tartalom helye 3" descr="A képen fedett pályás, személy, ablak, ruháza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D19490F-0302-87C8-8CC7-F3269A183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58" y="2061857"/>
            <a:ext cx="11540701" cy="4651763"/>
          </a:xfrm>
        </p:spPr>
      </p:pic>
    </p:spTree>
    <p:extLst>
      <p:ext uri="{BB962C8B-B14F-4D97-AF65-F5344CB8AC3E}">
        <p14:creationId xmlns:p14="http://schemas.microsoft.com/office/powerpoint/2010/main" val="184709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AE746-7A40-2590-C0D4-B0DF1FCEE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A5ADB9-FA1C-6487-A4FD-5B19702E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+mj-lt"/>
                <a:cs typeface="+mj-lt"/>
              </a:rPr>
              <a:t>Project Manager </a:t>
            </a:r>
            <a:r>
              <a:rPr lang="hu-HU" err="1">
                <a:ea typeface="+mj-lt"/>
                <a:cs typeface="+mj-lt"/>
              </a:rPr>
              <a:t>Tools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8A6CF8-2DF5-6ABC-3F6D-51FC39D4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41" y="608171"/>
            <a:ext cx="10131425" cy="3649133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hu-HU" sz="3200">
                <a:ea typeface="+mn-lt"/>
                <a:cs typeface="+mn-lt"/>
              </a:rPr>
              <a:t>Trello: Project Task Assignment and Workflow</a:t>
            </a:r>
            <a:endParaRPr lang="hu-HU"/>
          </a:p>
        </p:txBody>
      </p:sp>
      <p:pic>
        <p:nvPicPr>
          <p:cNvPr id="4" name="Kép 3" descr="A képen szöveg, képernyőkép, szoftver, Operációs rendsz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BBB83E2-EC81-41BD-8F8F-63CA9D8B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136570"/>
            <a:ext cx="81724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76C0B-9B85-AE86-0087-6F7AA5E5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EF7AA077-99F4-9AD6-D043-4C0B2EA30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DE22A2C-DCAC-6D46-6E54-CAD0DB62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87" y="1235650"/>
            <a:ext cx="4104199" cy="13517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/>
              <a:t>What we used</a:t>
            </a:r>
            <a:endParaRPr lang="en-US" sz="4800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782A5-B41F-F31C-3457-1195E8BA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19" y="2990521"/>
            <a:ext cx="5854479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3200" cap="all"/>
              <a:t>Python </a:t>
            </a:r>
            <a:r>
              <a:rPr lang="en-US" sz="3200" cap="all" err="1"/>
              <a:t>programozási</a:t>
            </a:r>
            <a:r>
              <a:rPr lang="en-US" sz="3200" cap="all"/>
              <a:t> </a:t>
            </a:r>
            <a:r>
              <a:rPr lang="en-US" sz="3200" cap="all" err="1"/>
              <a:t>nyelv</a:t>
            </a:r>
            <a:r>
              <a:rPr lang="en-US" sz="3200" cap="all"/>
              <a:t> :</a:t>
            </a:r>
            <a:br>
              <a:rPr lang="en-US" sz="3200" cap="all"/>
            </a:br>
            <a:r>
              <a:rPr lang="en-US" sz="3200" cap="all"/>
              <a:t>- open cv </a:t>
            </a:r>
            <a:r>
              <a:rPr lang="en-US" sz="3200" cap="all" err="1"/>
              <a:t>könyvtár</a:t>
            </a:r>
            <a:br>
              <a:rPr lang="en-US" sz="3200" cap="all"/>
            </a:br>
            <a:r>
              <a:rPr lang="en-US" sz="3200" cap="all"/>
              <a:t>- </a:t>
            </a:r>
            <a:r>
              <a:rPr lang="en-US" sz="3200" cap="all" err="1"/>
              <a:t>numpy</a:t>
            </a:r>
            <a:r>
              <a:rPr lang="en-US" sz="3200" cap="all"/>
              <a:t> </a:t>
            </a:r>
            <a:r>
              <a:rPr lang="en-US" sz="3200" cap="all" err="1"/>
              <a:t>könyvtár</a:t>
            </a:r>
            <a:endParaRPr lang="en-US" sz="3200" cap="all">
              <a:ea typeface="Calibri"/>
              <a:cs typeface="Calibri"/>
            </a:endParaRPr>
          </a:p>
        </p:txBody>
      </p:sp>
      <p:pic>
        <p:nvPicPr>
          <p:cNvPr id="4" name="Kép 3" descr="Python - Mint első programozási nyelv - Szókimondó Fejlesztő">
            <a:extLst>
              <a:ext uri="{FF2B5EF4-FFF2-40B4-BE49-F238E27FC236}">
                <a16:creationId xmlns:a16="http://schemas.microsoft.com/office/drawing/2014/main" id="{7C5CD731-1DAA-2791-993D-C56F87DE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28" y="2343323"/>
            <a:ext cx="4302097" cy="27250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14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8224F-89EC-D096-7E08-613BC8D62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9ADFB-1973-9543-5923-4A9BB7CC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489" y="985652"/>
            <a:ext cx="4668776" cy="1456267"/>
          </a:xfrm>
        </p:spPr>
        <p:txBody>
          <a:bodyPr>
            <a:normAutofit/>
          </a:bodyPr>
          <a:lstStyle/>
          <a:p>
            <a:r>
              <a:rPr lang="hu-HU" sz="3200" err="1">
                <a:latin typeface="Calibri"/>
                <a:ea typeface="Calibri"/>
                <a:cs typeface="Calibri"/>
              </a:rPr>
              <a:t>Document</a:t>
            </a:r>
            <a:r>
              <a:rPr lang="hu-HU" sz="3200">
                <a:latin typeface="Calibri"/>
                <a:ea typeface="Calibri"/>
                <a:cs typeface="Calibri"/>
              </a:rPr>
              <a:t> </a:t>
            </a:r>
            <a:r>
              <a:rPr lang="hu-HU" sz="3200" err="1">
                <a:latin typeface="Calibri"/>
                <a:ea typeface="Calibri"/>
                <a:cs typeface="Calibri"/>
              </a:rPr>
              <a:t>scanner</a:t>
            </a:r>
            <a:endParaRPr lang="hu-HU" err="1"/>
          </a:p>
        </p:txBody>
      </p:sp>
      <p:pic>
        <p:nvPicPr>
          <p:cNvPr id="4" name="Kép 3" descr="Dokumentum archiválás">
            <a:extLst>
              <a:ext uri="{FF2B5EF4-FFF2-40B4-BE49-F238E27FC236}">
                <a16:creationId xmlns:a16="http://schemas.microsoft.com/office/drawing/2014/main" id="{9A1B5605-9C9F-F56F-C4CF-0439C60A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19" y="2984764"/>
            <a:ext cx="2743199" cy="2392679"/>
          </a:xfrm>
          <a:prstGeom prst="rect">
            <a:avLst/>
          </a:prstGeom>
        </p:spPr>
      </p:pic>
      <p:pic>
        <p:nvPicPr>
          <p:cNvPr id="5" name="Kép 4" descr="WorkForce DS-70000 | Üzleti szkenner | Szkennerek | Termékek | Epson  Magyarország">
            <a:extLst>
              <a:ext uri="{FF2B5EF4-FFF2-40B4-BE49-F238E27FC236}">
                <a16:creationId xmlns:a16="http://schemas.microsoft.com/office/drawing/2014/main" id="{85D77B13-7CD3-8A89-79D2-87B649A7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80" y="3161377"/>
            <a:ext cx="2743199" cy="20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6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BA006-6E1C-B2B6-BAB8-9B976DCA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3238C6-9BF6-5651-6E7B-F1B06A1F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2203"/>
            <a:ext cx="4785744" cy="1035579"/>
          </a:xfrm>
        </p:spPr>
        <p:txBody>
          <a:bodyPr>
            <a:normAutofit fontScale="90000"/>
          </a:bodyPr>
          <a:lstStyle/>
          <a:p>
            <a:r>
              <a:rPr lang="hu-HU" err="1">
                <a:ea typeface="Calibri Light"/>
                <a:cs typeface="Calibri Light"/>
              </a:rPr>
              <a:t>structure</a:t>
            </a:r>
            <a:r>
              <a:rPr lang="hu-HU">
                <a:ea typeface="Calibri Light"/>
                <a:cs typeface="Calibri Light"/>
              </a:rPr>
              <a:t> of </a:t>
            </a:r>
            <a:r>
              <a:rPr lang="hu-HU" err="1">
                <a:ea typeface="Calibri Light"/>
                <a:cs typeface="Calibri Light"/>
              </a:rPr>
              <a:t>the</a:t>
            </a:r>
            <a:r>
              <a:rPr lang="hu-HU">
                <a:ea typeface="Calibri Light"/>
                <a:cs typeface="Calibri Light"/>
              </a:rPr>
              <a:t> </a:t>
            </a:r>
            <a:r>
              <a:rPr lang="hu-HU" err="1">
                <a:ea typeface="Calibri Light"/>
                <a:cs typeface="Calibri Light"/>
              </a:rPr>
              <a:t>code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5027C7-B337-5958-2F14-40AE36E0A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62646"/>
            <a:ext cx="4785744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FFFFFF"/>
              </a:buClr>
            </a:pPr>
            <a:r>
              <a:rPr lang="hu-HU" sz="2100">
                <a:ea typeface="+mn-lt"/>
                <a:cs typeface="+mn-lt"/>
              </a:rPr>
              <a:t>The program </a:t>
            </a:r>
            <a:r>
              <a:rPr lang="hu-HU" sz="2100" err="1">
                <a:ea typeface="+mn-lt"/>
                <a:cs typeface="+mn-lt"/>
              </a:rPr>
              <a:t>contains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multiple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functions</a:t>
            </a:r>
            <a:r>
              <a:rPr lang="hu-HU" sz="2100">
                <a:ea typeface="+mn-lt"/>
                <a:cs typeface="+mn-lt"/>
              </a:rPr>
              <a:t>:</a:t>
            </a:r>
            <a:endParaRPr lang="hu-HU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100" b="1" err="1">
                <a:ea typeface="+mn-lt"/>
                <a:cs typeface="+mn-lt"/>
              </a:rPr>
              <a:t>preProcessing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Preparing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image.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100" b="1" err="1">
                <a:ea typeface="+mn-lt"/>
                <a:cs typeface="+mn-lt"/>
              </a:rPr>
              <a:t>getContours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Identification</a:t>
            </a:r>
            <a:r>
              <a:rPr lang="hu-HU" sz="2100">
                <a:ea typeface="+mn-lt"/>
                <a:cs typeface="+mn-lt"/>
              </a:rPr>
              <a:t> and </a:t>
            </a:r>
            <a:r>
              <a:rPr lang="hu-HU" sz="2100" err="1">
                <a:ea typeface="+mn-lt"/>
                <a:cs typeface="+mn-lt"/>
              </a:rPr>
              <a:t>selection</a:t>
            </a:r>
            <a:r>
              <a:rPr lang="hu-HU" sz="2100">
                <a:ea typeface="+mn-lt"/>
                <a:cs typeface="+mn-lt"/>
              </a:rPr>
              <a:t> of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largest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rectangle</a:t>
            </a:r>
            <a:r>
              <a:rPr lang="hu-HU" sz="21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100" b="1" err="1">
                <a:ea typeface="+mn-lt"/>
                <a:cs typeface="+mn-lt"/>
              </a:rPr>
              <a:t>reorder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Arranging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order</a:t>
            </a:r>
            <a:r>
              <a:rPr lang="hu-HU" sz="2100">
                <a:ea typeface="+mn-lt"/>
                <a:cs typeface="+mn-lt"/>
              </a:rPr>
              <a:t> of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rectangle’s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points</a:t>
            </a:r>
            <a:r>
              <a:rPr lang="hu-HU" sz="21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100" b="1" err="1">
                <a:ea typeface="+mn-lt"/>
                <a:cs typeface="+mn-lt"/>
              </a:rPr>
              <a:t>stackImages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Displaying </a:t>
            </a:r>
            <a:r>
              <a:rPr lang="hu-HU" sz="2100" err="1">
                <a:ea typeface="+mn-lt"/>
                <a:cs typeface="+mn-lt"/>
              </a:rPr>
              <a:t>multiple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images</a:t>
            </a:r>
            <a:r>
              <a:rPr lang="hu-HU" sz="2100">
                <a:ea typeface="+mn-lt"/>
                <a:cs typeface="+mn-lt"/>
              </a:rPr>
              <a:t> in </a:t>
            </a:r>
            <a:r>
              <a:rPr lang="hu-HU" sz="2100" err="1">
                <a:ea typeface="+mn-lt"/>
                <a:cs typeface="+mn-lt"/>
              </a:rPr>
              <a:t>one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view</a:t>
            </a:r>
            <a:r>
              <a:rPr lang="hu-HU" sz="2100">
                <a:ea typeface="+mn-lt"/>
                <a:cs typeface="+mn-lt"/>
              </a:rPr>
              <a:t>.</a:t>
            </a:r>
            <a:endParaRPr lang="hu-HU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100">
                <a:ea typeface="+mn-lt"/>
                <a:cs typeface="+mn-lt"/>
              </a:rPr>
              <a:t>The </a:t>
            </a:r>
            <a:r>
              <a:rPr lang="hu-HU" sz="2100" err="1">
                <a:ea typeface="+mn-lt"/>
                <a:cs typeface="+mn-lt"/>
              </a:rPr>
              <a:t>entire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process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runs</a:t>
            </a:r>
            <a:r>
              <a:rPr lang="hu-HU" sz="2100">
                <a:ea typeface="+mn-lt"/>
                <a:cs typeface="+mn-lt"/>
              </a:rPr>
              <a:t> in </a:t>
            </a:r>
            <a:r>
              <a:rPr lang="hu-HU" sz="2100" err="1">
                <a:ea typeface="+mn-lt"/>
                <a:cs typeface="+mn-lt"/>
              </a:rPr>
              <a:t>real-time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with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camera </a:t>
            </a:r>
            <a:r>
              <a:rPr lang="hu-HU" sz="2100" err="1">
                <a:ea typeface="+mn-lt"/>
                <a:cs typeface="+mn-lt"/>
              </a:rPr>
              <a:t>feed</a:t>
            </a:r>
            <a:r>
              <a:rPr lang="hu-HU" sz="2100">
                <a:ea typeface="+mn-lt"/>
                <a:cs typeface="+mn-lt"/>
              </a:rPr>
              <a:t>, displaying </a:t>
            </a:r>
            <a:r>
              <a:rPr lang="hu-HU" sz="2100" err="1">
                <a:ea typeface="+mn-lt"/>
                <a:cs typeface="+mn-lt"/>
              </a:rPr>
              <a:t>the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final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result</a:t>
            </a:r>
            <a:r>
              <a:rPr lang="hu-HU" sz="2100">
                <a:ea typeface="+mn-lt"/>
                <a:cs typeface="+mn-lt"/>
              </a:rPr>
              <a:t> in a </a:t>
            </a:r>
            <a:r>
              <a:rPr lang="hu-HU" sz="2100" err="1">
                <a:ea typeface="+mn-lt"/>
                <a:cs typeface="+mn-lt"/>
              </a:rPr>
              <a:t>separate</a:t>
            </a:r>
            <a:r>
              <a:rPr lang="hu-HU" sz="2100">
                <a:ea typeface="+mn-lt"/>
                <a:cs typeface="+mn-lt"/>
              </a:rPr>
              <a:t> </a:t>
            </a:r>
            <a:r>
              <a:rPr lang="hu-HU" sz="2100" err="1">
                <a:ea typeface="+mn-lt"/>
                <a:cs typeface="+mn-lt"/>
              </a:rPr>
              <a:t>window</a:t>
            </a:r>
            <a:r>
              <a:rPr lang="hu-HU" sz="2100">
                <a:ea typeface="+mn-lt"/>
                <a:cs typeface="+mn-lt"/>
              </a:rPr>
              <a:t>.</a:t>
            </a:r>
            <a:endParaRPr lang="hu-HU"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hu-HU" sz="2100">
              <a:ea typeface="Calibri"/>
              <a:cs typeface="Calibri"/>
            </a:endParaRP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25FE8D-B5D0-5588-17EC-186C99FA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7" y="1388183"/>
            <a:ext cx="3081422" cy="170487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4167F9-2A02-E968-4451-377196A07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622" y="1303339"/>
            <a:ext cx="3167281" cy="170284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FC75E33-5A41-6306-3DFE-F7B9EAD18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36" y="3174432"/>
            <a:ext cx="5477363" cy="2505893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55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87693-613A-61D5-8501-28D8A3FC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34D554-47F5-5314-E4FA-58458F2A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 err="1">
                <a:ea typeface="Calibri Light"/>
                <a:cs typeface="Calibri Light"/>
              </a:rPr>
              <a:t>the</a:t>
            </a:r>
            <a:r>
              <a:rPr lang="hu-HU" sz="4000">
                <a:ea typeface="Calibri Light"/>
                <a:cs typeface="Calibri Light"/>
              </a:rPr>
              <a:t> testing of </a:t>
            </a:r>
            <a:r>
              <a:rPr lang="hu-HU" sz="4000" err="1">
                <a:ea typeface="Calibri Light"/>
                <a:cs typeface="Calibri Light"/>
              </a:rPr>
              <a:t>the</a:t>
            </a:r>
            <a:r>
              <a:rPr lang="hu-HU" sz="4000">
                <a:ea typeface="Calibri Light"/>
                <a:cs typeface="Calibri Light"/>
              </a:rPr>
              <a:t> </a:t>
            </a:r>
            <a:r>
              <a:rPr lang="hu-HU" sz="4000" err="1">
                <a:ea typeface="Calibri Light"/>
                <a:cs typeface="Calibri Light"/>
              </a:rPr>
              <a:t>code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DEAC8F-F83C-2384-698B-D76A7A964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249391"/>
            <a:ext cx="6282266" cy="3649133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hu-HU" sz="2800" err="1">
                <a:ea typeface="+mn-lt"/>
                <a:cs typeface="+mn-lt"/>
              </a:rPr>
              <a:t>We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verified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that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the</a:t>
            </a:r>
            <a:r>
              <a:rPr lang="hu-HU" sz="2800">
                <a:ea typeface="+mn-lt"/>
                <a:cs typeface="+mn-lt"/>
              </a:rPr>
              <a:t> program </a:t>
            </a:r>
            <a:r>
              <a:rPr lang="hu-HU" sz="2800" err="1">
                <a:ea typeface="+mn-lt"/>
                <a:cs typeface="+mn-lt"/>
              </a:rPr>
              <a:t>runs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stably</a:t>
            </a:r>
            <a:r>
              <a:rPr lang="hu-HU" sz="2800">
                <a:ea typeface="+mn-lt"/>
                <a:cs typeface="+mn-lt"/>
              </a:rPr>
              <a:t> and </a:t>
            </a:r>
            <a:r>
              <a:rPr lang="hu-HU" sz="2800" err="1">
                <a:ea typeface="+mn-lt"/>
                <a:cs typeface="+mn-lt"/>
              </a:rPr>
              <a:t>correctly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identifies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the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rectangles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visible</a:t>
            </a:r>
            <a:r>
              <a:rPr lang="hu-HU" sz="2800">
                <a:ea typeface="+mn-lt"/>
                <a:cs typeface="+mn-lt"/>
              </a:rPr>
              <a:t> in </a:t>
            </a:r>
            <a:r>
              <a:rPr lang="hu-HU" sz="2800" err="1">
                <a:ea typeface="+mn-lt"/>
                <a:cs typeface="+mn-lt"/>
              </a:rPr>
              <a:t>the</a:t>
            </a:r>
            <a:r>
              <a:rPr lang="hu-HU" sz="2800">
                <a:ea typeface="+mn-lt"/>
                <a:cs typeface="+mn-lt"/>
              </a:rPr>
              <a:t> camera </a:t>
            </a:r>
            <a:r>
              <a:rPr lang="hu-HU" sz="2800" err="1">
                <a:ea typeface="+mn-lt"/>
                <a:cs typeface="+mn-lt"/>
              </a:rPr>
              <a:t>feed</a:t>
            </a:r>
            <a:r>
              <a:rPr lang="hu-HU" sz="2800">
                <a:ea typeface="+mn-lt"/>
                <a:cs typeface="+mn-lt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hu-HU" sz="2800" err="1">
                <a:ea typeface="+mn-lt"/>
                <a:cs typeface="+mn-lt"/>
              </a:rPr>
              <a:t>Error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handling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ensures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that</a:t>
            </a:r>
            <a:r>
              <a:rPr lang="hu-HU" sz="2800">
                <a:ea typeface="+mn-lt"/>
                <a:cs typeface="+mn-lt"/>
              </a:rPr>
              <a:t> image </a:t>
            </a:r>
            <a:r>
              <a:rPr lang="hu-HU" sz="2800" err="1">
                <a:ea typeface="+mn-lt"/>
                <a:cs typeface="+mn-lt"/>
              </a:rPr>
              <a:t>scanning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issues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do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not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cause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crashes</a:t>
            </a:r>
            <a:r>
              <a:rPr lang="hu-HU" sz="2800">
                <a:ea typeface="+mn-lt"/>
                <a:cs typeface="+mn-lt"/>
              </a:rPr>
              <a:t>.</a:t>
            </a:r>
            <a:endParaRPr lang="hu-HU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hu-HU" sz="2800">
              <a:ea typeface="Calibri"/>
              <a:cs typeface="Calibri"/>
            </a:endParaRPr>
          </a:p>
        </p:txBody>
      </p:sp>
      <p:pic>
        <p:nvPicPr>
          <p:cNvPr id="7" name="Kép 6" descr="A képen szöveg, képernyőkép, vázlat, Téglala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551A6-5851-31B1-DB89-376C1FD6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3" r="-4" b="-4"/>
          <a:stretch/>
        </p:blipFill>
        <p:spPr>
          <a:xfrm>
            <a:off x="7590936" y="990600"/>
            <a:ext cx="3789150" cy="52835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8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1972-AE29-FFA1-5319-824135D7A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03ECBB-504A-018F-EDCC-F593B0C9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>
                <a:ea typeface="+mj-lt"/>
                <a:cs typeface="+mj-lt"/>
              </a:rPr>
              <a:t>The introduction of the program</a:t>
            </a:r>
            <a:endParaRPr lang="hu-HU">
              <a:ea typeface="+mj-lt"/>
              <a:cs typeface="+mj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CF5B7D-4B93-0695-5C63-256CB3315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410377"/>
            <a:ext cx="6282266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FFFFFF"/>
              </a:buClr>
            </a:pPr>
            <a:r>
              <a:rPr lang="hu-HU" sz="2800">
                <a:ea typeface="+mn-lt"/>
                <a:cs typeface="+mn-lt"/>
              </a:rPr>
              <a:t>The program </a:t>
            </a:r>
            <a:r>
              <a:rPr lang="hu-HU" sz="2800" err="1">
                <a:ea typeface="+mn-lt"/>
                <a:cs typeface="+mn-lt"/>
              </a:rPr>
              <a:t>processes</a:t>
            </a:r>
            <a:r>
              <a:rPr lang="hu-HU" sz="2800">
                <a:ea typeface="+mn-lt"/>
                <a:cs typeface="+mn-lt"/>
              </a:rPr>
              <a:t> camera </a:t>
            </a:r>
            <a:r>
              <a:rPr lang="hu-HU" sz="2800" err="1">
                <a:ea typeface="+mn-lt"/>
                <a:cs typeface="+mn-lt"/>
              </a:rPr>
              <a:t>images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to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identify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rectangles</a:t>
            </a:r>
            <a:r>
              <a:rPr lang="hu-HU" sz="2800">
                <a:ea typeface="+mn-lt"/>
                <a:cs typeface="+mn-lt"/>
              </a:rPr>
              <a:t> and "</a:t>
            </a:r>
            <a:r>
              <a:rPr lang="hu-HU" sz="2800" err="1">
                <a:ea typeface="+mn-lt"/>
                <a:cs typeface="+mn-lt"/>
              </a:rPr>
              <a:t>smooths</a:t>
            </a:r>
            <a:r>
              <a:rPr lang="hu-HU" sz="2800">
                <a:ea typeface="+mn-lt"/>
                <a:cs typeface="+mn-lt"/>
              </a:rPr>
              <a:t>" </a:t>
            </a:r>
            <a:r>
              <a:rPr lang="hu-HU" sz="2800" err="1">
                <a:ea typeface="+mn-lt"/>
                <a:cs typeface="+mn-lt"/>
              </a:rPr>
              <a:t>them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using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perspective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transformation</a:t>
            </a:r>
            <a:r>
              <a:rPr lang="hu-HU" sz="2800">
                <a:ea typeface="+mn-lt"/>
                <a:cs typeface="+mn-lt"/>
              </a:rPr>
              <a:t>.</a:t>
            </a:r>
            <a:endParaRPr lang="hu-HU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hu-HU" sz="2800">
                <a:ea typeface="+mn-lt"/>
                <a:cs typeface="+mn-lt"/>
              </a:rPr>
              <a:t>The </a:t>
            </a:r>
            <a:r>
              <a:rPr lang="hu-HU" sz="2800" err="1">
                <a:ea typeface="+mn-lt"/>
                <a:cs typeface="+mn-lt"/>
              </a:rPr>
              <a:t>steps</a:t>
            </a:r>
            <a:r>
              <a:rPr lang="hu-HU" sz="2800">
                <a:ea typeface="+mn-lt"/>
                <a:cs typeface="+mn-lt"/>
              </a:rPr>
              <a:t> of image </a:t>
            </a:r>
            <a:r>
              <a:rPr lang="hu-HU" sz="2800" err="1">
                <a:ea typeface="+mn-lt"/>
                <a:cs typeface="+mn-lt"/>
              </a:rPr>
              <a:t>processing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include</a:t>
            </a:r>
            <a:r>
              <a:rPr lang="hu-HU" sz="2800">
                <a:ea typeface="+mn-lt"/>
                <a:cs typeface="+mn-lt"/>
              </a:rPr>
              <a:t>: preparation, </a:t>
            </a:r>
            <a:r>
              <a:rPr lang="hu-HU" sz="2800" err="1">
                <a:ea typeface="+mn-lt"/>
                <a:cs typeface="+mn-lt"/>
              </a:rPr>
              <a:t>contour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detection</a:t>
            </a:r>
            <a:r>
              <a:rPr lang="hu-HU" sz="2800">
                <a:ea typeface="+mn-lt"/>
                <a:cs typeface="+mn-lt"/>
              </a:rPr>
              <a:t>, </a:t>
            </a:r>
            <a:r>
              <a:rPr lang="hu-HU" sz="2800" err="1">
                <a:ea typeface="+mn-lt"/>
                <a:cs typeface="+mn-lt"/>
              </a:rPr>
              <a:t>perspective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transformation</a:t>
            </a:r>
            <a:r>
              <a:rPr lang="hu-HU" sz="2800">
                <a:ea typeface="+mn-lt"/>
                <a:cs typeface="+mn-lt"/>
              </a:rPr>
              <a:t>, and displaying </a:t>
            </a:r>
            <a:r>
              <a:rPr lang="hu-HU" sz="2800" err="1">
                <a:ea typeface="+mn-lt"/>
                <a:cs typeface="+mn-lt"/>
              </a:rPr>
              <a:t>images</a:t>
            </a:r>
            <a:r>
              <a:rPr lang="hu-HU" sz="2800">
                <a:ea typeface="+mn-lt"/>
                <a:cs typeface="+mn-lt"/>
              </a:rPr>
              <a:t> in </a:t>
            </a:r>
            <a:r>
              <a:rPr lang="hu-HU" sz="2800" err="1">
                <a:ea typeface="+mn-lt"/>
                <a:cs typeface="+mn-lt"/>
              </a:rPr>
              <a:t>one</a:t>
            </a:r>
            <a:r>
              <a:rPr lang="hu-HU" sz="2800">
                <a:ea typeface="+mn-lt"/>
                <a:cs typeface="+mn-lt"/>
              </a:rPr>
              <a:t> </a:t>
            </a:r>
            <a:r>
              <a:rPr lang="hu-HU" sz="2800" err="1">
                <a:ea typeface="+mn-lt"/>
                <a:cs typeface="+mn-lt"/>
              </a:rPr>
              <a:t>view</a:t>
            </a:r>
            <a:r>
              <a:rPr lang="hu-HU" sz="2800">
                <a:ea typeface="+mn-lt"/>
                <a:cs typeface="+mn-lt"/>
              </a:rPr>
              <a:t>.</a:t>
            </a:r>
            <a:endParaRPr lang="hu-HU"/>
          </a:p>
          <a:p>
            <a:pPr>
              <a:buClr>
                <a:srgbClr val="FFFFFF"/>
              </a:buClr>
            </a:pPr>
            <a:endParaRPr lang="hu-HU" sz="2800">
              <a:ea typeface="Calibri"/>
              <a:cs typeface="Calibri"/>
            </a:endParaRPr>
          </a:p>
        </p:txBody>
      </p:sp>
      <p:pic>
        <p:nvPicPr>
          <p:cNvPr id="4" name="Kép 3" descr="A képen szöveg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79BB8A-DCAF-3553-6449-4E00D1F2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3" r="-4" b="-4"/>
          <a:stretch/>
        </p:blipFill>
        <p:spPr>
          <a:xfrm>
            <a:off x="7590936" y="990600"/>
            <a:ext cx="3756953" cy="52298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12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DBEA-DC6C-0131-A3D4-7F9E36175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135BD2-C9C8-CAD0-C3D8-B188FE4E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72"/>
            <a:ext cx="10131425" cy="1456267"/>
          </a:xfrm>
        </p:spPr>
        <p:txBody>
          <a:bodyPr/>
          <a:lstStyle/>
          <a:p>
            <a:pPr algn="ctr"/>
            <a:r>
              <a:rPr lang="hu-HU" err="1">
                <a:ea typeface="+mj-lt"/>
                <a:cs typeface="+mj-lt"/>
              </a:rPr>
              <a:t>colour</a:t>
            </a:r>
            <a:r>
              <a:rPr lang="hu-HU">
                <a:ea typeface="+mj-lt"/>
                <a:cs typeface="+mj-lt"/>
              </a:rPr>
              <a:t> </a:t>
            </a:r>
            <a:r>
              <a:rPr lang="hu-HU" err="1">
                <a:ea typeface="+mj-lt"/>
                <a:cs typeface="+mj-lt"/>
              </a:rPr>
              <a:t>recognition</a:t>
            </a:r>
            <a:r>
              <a:rPr lang="hu-HU">
                <a:ea typeface="+mj-lt"/>
                <a:cs typeface="+mj-lt"/>
              </a:rPr>
              <a:t> program</a:t>
            </a:r>
            <a:endParaRPr lang="hu-HU"/>
          </a:p>
        </p:txBody>
      </p:sp>
      <p:pic>
        <p:nvPicPr>
          <p:cNvPr id="5" name="Kép 4" descr="A képen fal, fedett pályás, játék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59EDE8C-FF3F-9D6F-53A7-318F3204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58" y="1466349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7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Microsoft Office PowerPoint</Application>
  <PresentationFormat>Szélesvásznú</PresentationFormat>
  <Paragraphs>86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Celestial</vt:lpstr>
      <vt:lpstr>Open_cv_projekt</vt:lpstr>
      <vt:lpstr>Task assignments</vt:lpstr>
      <vt:lpstr>Project Manager Tools</vt:lpstr>
      <vt:lpstr>What we used</vt:lpstr>
      <vt:lpstr>Document scanner</vt:lpstr>
      <vt:lpstr>structure of the code</vt:lpstr>
      <vt:lpstr>the testing of the code</vt:lpstr>
      <vt:lpstr>The introduction of the program</vt:lpstr>
      <vt:lpstr>colour recognition program</vt:lpstr>
      <vt:lpstr>Code structure</vt:lpstr>
      <vt:lpstr>PowerPoint-bemutató</vt:lpstr>
      <vt:lpstr>PowerPoint-bemutató</vt:lpstr>
      <vt:lpstr>PowerPoint-bemutató</vt:lpstr>
      <vt:lpstr>the testing of the code</vt:lpstr>
      <vt:lpstr>The introduction of the program</vt:lpstr>
      <vt:lpstr>License scanner</vt:lpstr>
      <vt:lpstr>Code Stucture</vt:lpstr>
      <vt:lpstr>Code structure</vt:lpstr>
      <vt:lpstr>Code structure</vt:lpstr>
      <vt:lpstr>Code structure</vt:lpstr>
      <vt:lpstr>Code test</vt:lpstr>
      <vt:lpstr>Code test</vt:lpstr>
      <vt:lpstr>Code test</vt:lpstr>
      <vt:lpstr>Program introduction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Open_cv_projekt</dc:title>
  <dc:creator>Csepregi Máté Bendegúz</dc:creator>
  <cp:lastModifiedBy>Csepregi Máté Bendegúz</cp:lastModifiedBy>
  <cp:revision>132</cp:revision>
  <dcterms:created xsi:type="dcterms:W3CDTF">2025-03-11T11:24:46Z</dcterms:created>
  <dcterms:modified xsi:type="dcterms:W3CDTF">2025-05-13T10:20:06Z</dcterms:modified>
</cp:coreProperties>
</file>